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344" r:id="rId3"/>
    <p:sldId id="346" r:id="rId4"/>
    <p:sldId id="267" r:id="rId5"/>
    <p:sldId id="283" r:id="rId6"/>
    <p:sldId id="347" r:id="rId7"/>
    <p:sldId id="260" r:id="rId8"/>
    <p:sldId id="288" r:id="rId9"/>
    <p:sldId id="302" r:id="rId10"/>
    <p:sldId id="305" r:id="rId11"/>
    <p:sldId id="307" r:id="rId12"/>
    <p:sldId id="331" r:id="rId13"/>
    <p:sldId id="348" r:id="rId14"/>
    <p:sldId id="334" r:id="rId15"/>
    <p:sldId id="335" r:id="rId16"/>
    <p:sldId id="336" r:id="rId17"/>
    <p:sldId id="337" r:id="rId18"/>
    <p:sldId id="349" r:id="rId19"/>
    <p:sldId id="263" r:id="rId20"/>
    <p:sldId id="35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1B859DCE-8258-4423-B6CB-60C2A046CFD9}">
          <p14:sldIdLst>
            <p14:sldId id="256"/>
            <p14:sldId id="344"/>
            <p14:sldId id="346"/>
            <p14:sldId id="267"/>
            <p14:sldId id="283"/>
            <p14:sldId id="347"/>
            <p14:sldId id="260"/>
            <p14:sldId id="288"/>
            <p14:sldId id="302"/>
            <p14:sldId id="305"/>
            <p14:sldId id="307"/>
            <p14:sldId id="331"/>
            <p14:sldId id="348"/>
            <p14:sldId id="334"/>
            <p14:sldId id="335"/>
            <p14:sldId id="336"/>
            <p14:sldId id="337"/>
            <p14:sldId id="349"/>
            <p14:sldId id="263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632B8D"/>
    <a:srgbClr val="7A0000"/>
    <a:srgbClr val="4C7430"/>
    <a:srgbClr val="EFF1F5"/>
    <a:srgbClr val="FBFBFB"/>
    <a:srgbClr val="FFFF85"/>
    <a:srgbClr val="FFFFA3"/>
    <a:srgbClr val="FBF7F7"/>
    <a:srgbClr val="F5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4388" autoAdjust="0"/>
  </p:normalViewPr>
  <p:slideViewPr>
    <p:cSldViewPr snapToGrid="0">
      <p:cViewPr varScale="1">
        <p:scale>
          <a:sx n="29" d="100"/>
          <a:sy n="29" d="100"/>
        </p:scale>
        <p:origin x="1642" y="31"/>
      </p:cViewPr>
      <p:guideLst/>
    </p:cSldViewPr>
  </p:slideViewPr>
  <p:outlineViewPr>
    <p:cViewPr>
      <p:scale>
        <a:sx n="33" d="100"/>
        <a:sy n="33" d="100"/>
      </p:scale>
      <p:origin x="0" y="-4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22"/>
    </p:cViewPr>
  </p:sorterViewPr>
  <p:notesViewPr>
    <p:cSldViewPr snapToGrid="0">
      <p:cViewPr varScale="1">
        <p:scale>
          <a:sx n="41" d="100"/>
          <a:sy n="41" d="100"/>
        </p:scale>
        <p:origin x="2366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47A4A62-A141-4974-8B64-77FC48B3BC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4B22F4-6228-4944-B5EB-75640A06F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C7E17-DA90-4A5B-A4A5-C6608FFD05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ACB0F872-8DF1-4286-9ECA-9E63555FA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169701ED-C22B-47F6-88E4-59EF2D7F6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0D6798-41C0-4A11-912E-B51D2999B5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0FA428-F6BA-404E-A904-FBFB9207A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1967-544B-4FE8-8445-A140EB202F4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Hello!</a:t>
            </a:r>
          </a:p>
          <a:p>
            <a:r>
              <a:rPr lang="en-GB" dirty="0"/>
              <a:t>My name is Juliana, and I’m here to present the paper:</a:t>
            </a:r>
          </a:p>
          <a:p>
            <a:r>
              <a:rPr lang="en-GB" dirty="0"/>
              <a:t>Exceptional Survival Model Mining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</a:t>
            </a:r>
          </a:p>
          <a:p>
            <a:r>
              <a:rPr lang="en-US" dirty="0"/>
              <a:t>We present the </a:t>
            </a:r>
            <a:r>
              <a:rPr lang="en-US" b="1" dirty="0"/>
              <a:t>Exceptional Survival Model Ant Miner algorithm </a:t>
            </a:r>
          </a:p>
          <a:p>
            <a:r>
              <a:rPr lang="en-US" b="0" dirty="0"/>
              <a:t>That is </a:t>
            </a:r>
            <a:r>
              <a:rPr lang="en-US" dirty="0"/>
              <a:t>an Exceptional Model Mining framework </a:t>
            </a:r>
          </a:p>
          <a:p>
            <a:r>
              <a:rPr lang="en-US" dirty="0"/>
              <a:t>designed for discovering subgroups with exceptional survival functions.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the </a:t>
            </a:r>
            <a:r>
              <a:rPr lang="en-US" b="1" dirty="0"/>
              <a:t>class model</a:t>
            </a:r>
            <a:r>
              <a:rPr lang="en-US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 the </a:t>
            </a:r>
            <a:r>
              <a:rPr lang="en-US" dirty="0" err="1"/>
              <a:t>Kapplan</a:t>
            </a:r>
            <a:r>
              <a:rPr lang="en-US" dirty="0"/>
              <a:t> Meier estimates – or survival curves,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is a non-parametric statistical method of Survival 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indicates the probability that an individual survives up to a specified future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measuring how interesting a subgroup is,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 the </a:t>
            </a:r>
            <a:r>
              <a:rPr lang="en-US" dirty="0" err="1"/>
              <a:t>Logrank</a:t>
            </a:r>
            <a:r>
              <a:rPr lang="en-US" dirty="0"/>
              <a:t> statistical test,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is a chi-squared test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the null hypothesis that there is no difference between survival curves.</a:t>
            </a:r>
          </a:p>
          <a:p>
            <a:endParaRPr lang="en-US" dirty="0"/>
          </a:p>
          <a:p>
            <a:r>
              <a:rPr lang="en-US" b="1" dirty="0"/>
              <a:t>For the search strategy</a:t>
            </a:r>
          </a:p>
          <a:p>
            <a:r>
              <a:rPr lang="en-US" dirty="0"/>
              <a:t>Instead of employing beam search,</a:t>
            </a:r>
          </a:p>
          <a:p>
            <a:r>
              <a:rPr lang="en-US" dirty="0"/>
              <a:t>our algorithm employs the Ant-Colony </a:t>
            </a:r>
            <a:r>
              <a:rPr lang="en-US" dirty="0" err="1"/>
              <a:t>Optimisation</a:t>
            </a:r>
            <a:r>
              <a:rPr lang="en-US" dirty="0"/>
              <a:t> meta-heuristic</a:t>
            </a:r>
          </a:p>
          <a:p>
            <a:r>
              <a:rPr lang="en-US" dirty="0"/>
              <a:t>That is based on the behavior of some ant species </a:t>
            </a:r>
          </a:p>
          <a:p>
            <a:r>
              <a:rPr lang="en-US" dirty="0"/>
              <a:t>that use a pheromone trail as an indirect form of communication.</a:t>
            </a:r>
          </a:p>
          <a:p>
            <a:endParaRPr lang="en-US" dirty="0"/>
          </a:p>
          <a:p>
            <a:r>
              <a:rPr lang="en-US" b="0" dirty="0"/>
              <a:t>The algorithm returns a set of rules</a:t>
            </a:r>
          </a:p>
          <a:p>
            <a:r>
              <a:rPr lang="en-US" b="0" dirty="0"/>
              <a:t>Where each rule describes an exceptional subgroup.</a:t>
            </a:r>
          </a:p>
          <a:p>
            <a:endParaRPr lang="en-US" b="0" dirty="0"/>
          </a:p>
          <a:p>
            <a:r>
              <a:rPr lang="en-US" b="0" dirty="0"/>
              <a:t>The rules follow this form, </a:t>
            </a:r>
          </a:p>
          <a:p>
            <a:r>
              <a:rPr lang="en-US" b="0" dirty="0"/>
              <a:t>where the antecedent is a conjunction of terms</a:t>
            </a:r>
          </a:p>
          <a:p>
            <a:r>
              <a:rPr lang="en-US" b="0" dirty="0"/>
              <a:t>In the form of </a:t>
            </a:r>
            <a:r>
              <a:rPr lang="en-US" b="1" dirty="0"/>
              <a:t>attribute equal value</a:t>
            </a:r>
            <a:endParaRPr lang="en-US" b="0" dirty="0"/>
          </a:p>
          <a:p>
            <a:r>
              <a:rPr lang="en-US" b="1" dirty="0"/>
              <a:t>because this version of the algorithm only copes with categorical features</a:t>
            </a:r>
            <a:r>
              <a:rPr lang="en-US" b="0" dirty="0"/>
              <a:t>. </a:t>
            </a:r>
          </a:p>
          <a:p>
            <a:endParaRPr lang="en-US" b="0" dirty="0"/>
          </a:p>
          <a:p>
            <a:r>
              <a:rPr lang="en-US" b="0" dirty="0"/>
              <a:t>The consequent of the rule </a:t>
            </a:r>
          </a:p>
          <a:p>
            <a:r>
              <a:rPr lang="en-US" b="0" dirty="0"/>
              <a:t>is the survival model fitted for the cases that satisfy the antecedent.</a:t>
            </a:r>
          </a:p>
          <a:p>
            <a:endParaRPr lang="en-US" dirty="0"/>
          </a:p>
          <a:p>
            <a:r>
              <a:rPr lang="en-US" dirty="0"/>
              <a:t>Therefore, the antecedent of a rule provides a subgroup’s description, </a:t>
            </a:r>
          </a:p>
          <a:p>
            <a:r>
              <a:rPr lang="en-US" dirty="0"/>
              <a:t>and the consequent provides its exceptional model.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8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algorithm is an adaptation Ant-Miner algorithm.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has five user-defined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follows a covering-based approach,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 colony of ants constructs a number of rules;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best rule – according to a quality measure based on the </a:t>
            </a:r>
            <a:r>
              <a:rPr lang="en-US" dirty="0" err="1"/>
              <a:t>logrank’s</a:t>
            </a:r>
            <a:r>
              <a:rPr lang="en-US" dirty="0"/>
              <a:t> p-value – is added to the list of discovered rules;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the cases covered by the best rule are removed from the uncovered cases counting.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indent="0" algn="l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This process is </a:t>
            </a:r>
            <a:r>
              <a:rPr lang="en-US" sz="1200" b="1" dirty="0">
                <a:solidFill>
                  <a:schemeClr val="tx1"/>
                </a:solidFill>
              </a:rPr>
              <a:t>repeated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while</a:t>
            </a:r>
            <a:r>
              <a:rPr lang="en-US" sz="1200" b="0" dirty="0">
                <a:solidFill>
                  <a:schemeClr val="tx1"/>
                </a:solidFill>
              </a:rPr>
              <a:t>:</a:t>
            </a:r>
          </a:p>
          <a:p>
            <a:pPr marL="0" indent="0" algn="l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- the number of remaining uncovered cases do not achieve a maximum threshold </a:t>
            </a:r>
          </a:p>
          <a:p>
            <a:pPr marL="0" indent="0" algn="l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- or </a:t>
            </a:r>
            <a:r>
              <a:rPr lang="en-US" sz="1200" b="1" dirty="0">
                <a:solidFill>
                  <a:schemeClr val="tx1"/>
                </a:solidFill>
              </a:rPr>
              <a:t>until</a:t>
            </a:r>
            <a:r>
              <a:rPr lang="en-US" sz="1200" b="0" dirty="0">
                <a:solidFill>
                  <a:schemeClr val="tx1"/>
                </a:solidFill>
              </a:rPr>
              <a:t> a maximum number of iterations is reached.</a:t>
            </a:r>
          </a:p>
          <a:p>
            <a:pPr marL="0" indent="0" algn="l">
              <a:buFontTx/>
              <a:buNone/>
            </a:pPr>
            <a:endParaRPr lang="en-US" sz="1200" b="0" dirty="0">
              <a:solidFill>
                <a:schemeClr val="tx1"/>
              </a:solidFill>
            </a:endParaRPr>
          </a:p>
          <a:p>
            <a:pPr marL="0" indent="0" algn="l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The colony of ants constructs the solutions in 3 steps:</a:t>
            </a:r>
          </a:p>
          <a:p>
            <a:pPr marL="171450" indent="-171450" algn="l">
              <a:buFontTx/>
              <a:buChar char="-"/>
            </a:pPr>
            <a:r>
              <a:rPr lang="en-US" sz="1200" b="1" dirty="0">
                <a:solidFill>
                  <a:schemeClr val="tx1"/>
                </a:solidFill>
              </a:rPr>
              <a:t>The Rule construction</a:t>
            </a:r>
            <a:r>
              <a:rPr lang="en-US" sz="1200" b="0" dirty="0">
                <a:solidFill>
                  <a:schemeClr val="tx1"/>
                </a:solidFill>
              </a:rPr>
              <a:t>, </a:t>
            </a:r>
          </a:p>
          <a:p>
            <a:pPr marL="0" indent="0" algn="l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follows a general-to-specific approach</a:t>
            </a:r>
          </a:p>
          <a:p>
            <a:pPr marL="171450" indent="-171450" algn="l">
              <a:buFontTx/>
              <a:buChar char="-"/>
            </a:pPr>
            <a:r>
              <a:rPr lang="en-US" sz="1200" b="0" dirty="0">
                <a:solidFill>
                  <a:schemeClr val="tx1"/>
                </a:solidFill>
              </a:rPr>
              <a:t>The </a:t>
            </a:r>
            <a:r>
              <a:rPr lang="en-US" sz="1200" b="1" dirty="0">
                <a:solidFill>
                  <a:schemeClr val="tx1"/>
                </a:solidFill>
              </a:rPr>
              <a:t>rule pruning</a:t>
            </a:r>
            <a:endParaRPr lang="en-US" sz="1200" b="0" dirty="0">
              <a:solidFill>
                <a:schemeClr val="tx1"/>
              </a:solidFill>
            </a:endParaRPr>
          </a:p>
          <a:p>
            <a:pPr marL="0" indent="0" algn="l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That aims at maximizing the rule’s quality. </a:t>
            </a:r>
          </a:p>
          <a:p>
            <a:pPr marL="171450" indent="-171450">
              <a:buFontTx/>
              <a:buChar char="-"/>
            </a:pPr>
            <a:r>
              <a:rPr lang="en-US" sz="1200" b="0" dirty="0">
                <a:solidFill>
                  <a:schemeClr val="tx1"/>
                </a:solidFill>
              </a:rPr>
              <a:t>And the </a:t>
            </a:r>
            <a:r>
              <a:rPr lang="en-US" sz="1200" b="1" dirty="0">
                <a:solidFill>
                  <a:schemeClr val="tx1"/>
                </a:solidFill>
              </a:rPr>
              <a:t>pheromone updating,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</a:p>
          <a:p>
            <a:pPr marL="0" indent="0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That updates</a:t>
            </a:r>
            <a:r>
              <a:rPr lang="en-US" dirty="0"/>
              <a:t> the amount of pheromone associated to the terms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This process is </a:t>
            </a:r>
            <a:r>
              <a:rPr lang="en-US" sz="1200" b="1" dirty="0">
                <a:solidFill>
                  <a:schemeClr val="tx1"/>
                </a:solidFill>
              </a:rPr>
              <a:t>repeated until</a:t>
            </a:r>
            <a:r>
              <a:rPr lang="en-US" sz="1200" b="0" dirty="0">
                <a:solidFill>
                  <a:schemeClr val="tx1"/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- all ants in the colony have constructed their rules,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- or </a:t>
            </a:r>
            <a:r>
              <a:rPr lang="en-US" sz="1200" b="1" dirty="0">
                <a:solidFill>
                  <a:schemeClr val="tx1"/>
                </a:solidFill>
              </a:rPr>
              <a:t>until</a:t>
            </a:r>
            <a:r>
              <a:rPr lang="en-US" sz="1200" b="0" dirty="0">
                <a:solidFill>
                  <a:schemeClr val="tx1"/>
                </a:solidFill>
              </a:rPr>
              <a:t> the ants converge to a single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1"/>
              </a:solidFill>
            </a:endParaRPr>
          </a:p>
          <a:p>
            <a:pPr marL="0" indent="0" algn="l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Some highlights are that </a:t>
            </a:r>
          </a:p>
          <a:p>
            <a:pPr marL="0" indent="0" algn="l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&gt;&gt; The survival model of the subgroups is deemed exceptional in comparison to the model of the subgroup’s complement.</a:t>
            </a:r>
          </a:p>
          <a:p>
            <a:pPr marL="0" indent="0" algn="l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&gt;&gt; The </a:t>
            </a:r>
            <a:r>
              <a:rPr lang="en-US" dirty="0"/>
              <a:t>Non-significant rules are discarded at a level of 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&gt;&gt; and </a:t>
            </a:r>
            <a:r>
              <a:rPr lang="en-US" b="1" dirty="0"/>
              <a:t>IF</a:t>
            </a:r>
            <a:r>
              <a:rPr lang="en-US" dirty="0"/>
              <a:t> no significant rules are discovered after an entire colony, the algorithm is finalized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7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performance of the algorithm was evaluated on 14 data sets</a:t>
            </a:r>
          </a:p>
          <a:p>
            <a:pPr marL="0" indent="0">
              <a:buFontTx/>
              <a:buNone/>
            </a:pPr>
            <a:r>
              <a:rPr lang="en-US" dirty="0"/>
              <a:t>The preprocessing step included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removal missing values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feature selection.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discretization with K-Means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evaluated the sets of discovered rules,</a:t>
            </a:r>
          </a:p>
          <a:p>
            <a:pPr marL="0" indent="0">
              <a:buFontTx/>
              <a:buNone/>
            </a:pPr>
            <a:r>
              <a:rPr lang="en-US" dirty="0"/>
              <a:t>according to this 5 characteristics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[rule-models results]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[#rules/length]</a:t>
            </a:r>
            <a:r>
              <a:rPr lang="en-US" dirty="0"/>
              <a:t> We notice that the algorithm was able of generating compact models concerning both the size of the ruleset and the length of the rules. 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[</a:t>
            </a:r>
            <a:r>
              <a:rPr lang="en-US" b="1" dirty="0" err="1"/>
              <a:t>ruleCov</a:t>
            </a:r>
            <a:r>
              <a:rPr lang="en-US" b="1" dirty="0"/>
              <a:t>] </a:t>
            </a:r>
            <a:r>
              <a:rPr lang="en-US" dirty="0"/>
              <a:t>The rules neither cover the majority of the cases nor very small groups.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[</a:t>
            </a:r>
            <a:r>
              <a:rPr lang="en-US" b="1" dirty="0" err="1"/>
              <a:t>setCov</a:t>
            </a:r>
            <a:r>
              <a:rPr lang="en-US" b="1" dirty="0"/>
              <a:t>] </a:t>
            </a:r>
            <a:r>
              <a:rPr lang="en-US" b="0" dirty="0"/>
              <a:t>for the </a:t>
            </a:r>
            <a:r>
              <a:rPr lang="en-US" dirty="0"/>
              <a:t>coverage of the final rule models, the results presented some variability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[IBS] and</a:t>
            </a:r>
            <a:r>
              <a:rPr lang="en-US" b="0" dirty="0"/>
              <a:t> for the </a:t>
            </a:r>
            <a:r>
              <a:rPr lang="en-US" dirty="0"/>
              <a:t>IBS </a:t>
            </a:r>
          </a:p>
          <a:p>
            <a:pPr marL="0" indent="0">
              <a:buFontTx/>
              <a:buNone/>
            </a:pPr>
            <a:r>
              <a:rPr lang="en-US" dirty="0"/>
              <a:t>we notice that the algorithm was able to discover homogeneous subgroups concerning the survival response.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[subgroup discovery]</a:t>
            </a:r>
          </a:p>
          <a:p>
            <a:pPr marL="0" indent="0">
              <a:buFontTx/>
              <a:buNone/>
            </a:pPr>
            <a:r>
              <a:rPr lang="en-US" b="0" dirty="0"/>
              <a:t>We also notice that the algorithm was able to discover significant subgroups </a:t>
            </a:r>
          </a:p>
          <a:p>
            <a:pPr marL="0" indent="0">
              <a:buFontTx/>
              <a:buNone/>
            </a:pPr>
            <a:r>
              <a:rPr lang="en-US" b="0" dirty="0"/>
              <a:t>and to identify data characteristics that interfere in survival experience.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36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2 figures present the survival curves </a:t>
            </a:r>
          </a:p>
          <a:p>
            <a:r>
              <a:rPr lang="en-US" dirty="0"/>
              <a:t>for the models induced </a:t>
            </a:r>
          </a:p>
          <a:p>
            <a:r>
              <a:rPr lang="en-US" dirty="0"/>
              <a:t>on these two data sets</a:t>
            </a:r>
          </a:p>
          <a:p>
            <a:endParaRPr lang="en-US" dirty="0"/>
          </a:p>
          <a:p>
            <a:r>
              <a:rPr lang="en-US" dirty="0"/>
              <a:t>The plots additionally include the survival curve of the entire data set</a:t>
            </a:r>
          </a:p>
          <a:p>
            <a:r>
              <a:rPr lang="en-US" dirty="0"/>
              <a:t>given by the hashed line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can observe </a:t>
            </a:r>
          </a:p>
          <a:p>
            <a:pPr marL="0" indent="0">
              <a:buFontTx/>
              <a:buNone/>
            </a:pPr>
            <a:r>
              <a:rPr lang="en-US" dirty="0"/>
              <a:t>the significant difference between the population’s survival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comparison to the subgroups curves</a:t>
            </a:r>
          </a:p>
          <a:p>
            <a:pPr marL="0" indent="0">
              <a:buFontTx/>
              <a:buNone/>
            </a:pPr>
            <a:r>
              <a:rPr lang="en-US" dirty="0"/>
              <a:t>Indicating that the algorithm is able to identify local patterns </a:t>
            </a:r>
          </a:p>
          <a:p>
            <a:pPr marL="0" indent="0">
              <a:buFontTx/>
              <a:buNone/>
            </a:pPr>
            <a:r>
              <a:rPr lang="en-US" dirty="0"/>
              <a:t>with unusual survival responses</a:t>
            </a:r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/>
              <a:t>In a more detailed analysis, </a:t>
            </a:r>
          </a:p>
          <a:p>
            <a:r>
              <a:rPr lang="en-US" dirty="0"/>
              <a:t>we show that the algorithm also retrieved information </a:t>
            </a:r>
          </a:p>
          <a:p>
            <a:r>
              <a:rPr lang="en-US" dirty="0"/>
              <a:t>on attributes </a:t>
            </a:r>
          </a:p>
          <a:p>
            <a:r>
              <a:rPr lang="en-US" dirty="0"/>
              <a:t>that stratify the data </a:t>
            </a:r>
          </a:p>
          <a:p>
            <a:r>
              <a:rPr lang="en-US" dirty="0"/>
              <a:t>into different survival experiences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12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data set of HIV infected patients:</a:t>
            </a:r>
          </a:p>
          <a:p>
            <a:endParaRPr lang="en-US" dirty="0"/>
          </a:p>
          <a:p>
            <a:r>
              <a:rPr lang="en-US" dirty="0"/>
              <a:t>The strat2 variable represents the counting of cells with expression of the CD4 protein</a:t>
            </a:r>
          </a:p>
          <a:p>
            <a:r>
              <a:rPr lang="en-US" dirty="0"/>
              <a:t>and it divides the observations into low/high counting</a:t>
            </a:r>
          </a:p>
          <a:p>
            <a:pPr marL="0" indent="0">
              <a:buFontTx/>
              <a:buNone/>
            </a:pPr>
            <a:r>
              <a:rPr lang="en-US" dirty="0"/>
              <a:t>where a low counting: strat2 equal 0</a:t>
            </a:r>
          </a:p>
          <a:p>
            <a:pPr marL="0" indent="0">
              <a:buFontTx/>
              <a:buNone/>
            </a:pPr>
            <a:r>
              <a:rPr lang="en-US" dirty="0"/>
              <a:t>imply a higher risk for the patient.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algorithm recovered such information in these two rules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also present the average survival of the subgroups as additional information.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Here, the subgroups’ survival curves</a:t>
            </a:r>
          </a:p>
          <a:p>
            <a:pPr marL="0" indent="0">
              <a:buFontTx/>
              <a:buNone/>
            </a:pPr>
            <a:r>
              <a:rPr lang="en-US" dirty="0"/>
              <a:t>reflect the expected survival </a:t>
            </a:r>
            <a:r>
              <a:rPr lang="en-US" dirty="0" err="1"/>
              <a:t>behaviour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With the low counting group presenting worse prognosis.</a:t>
            </a:r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71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lung data set:</a:t>
            </a:r>
          </a:p>
          <a:p>
            <a:r>
              <a:rPr lang="en-US" dirty="0"/>
              <a:t>the stage1 feature reflects the overall stage of lung cancer, </a:t>
            </a:r>
          </a:p>
          <a:p>
            <a:r>
              <a:rPr lang="en-US" dirty="0"/>
              <a:t>for stage equal 1 earlier than stage equal 3. </a:t>
            </a:r>
          </a:p>
          <a:p>
            <a:endParaRPr lang="en-US" dirty="0"/>
          </a:p>
          <a:p>
            <a:r>
              <a:rPr lang="en-US" dirty="0"/>
              <a:t>The algorithm was able to recover this feature </a:t>
            </a:r>
          </a:p>
          <a:p>
            <a:r>
              <a:rPr lang="en-US" dirty="0"/>
              <a:t>And the survival curves show that </a:t>
            </a:r>
          </a:p>
          <a:p>
            <a:r>
              <a:rPr lang="en-US" dirty="0"/>
              <a:t>the </a:t>
            </a:r>
            <a:r>
              <a:rPr lang="en-US" b="1" dirty="0"/>
              <a:t>survivability</a:t>
            </a:r>
            <a:r>
              <a:rPr lang="en-US" dirty="0"/>
              <a:t> is better for early lung cancer stage.</a:t>
            </a:r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6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Heart Attack data 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 err="1"/>
              <a:t>chf</a:t>
            </a:r>
            <a:r>
              <a:rPr lang="en-US" dirty="0"/>
              <a:t> feature divides the observations into 2 groups of patients: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ones that present heart complications and the ones that do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algorithm also captured this feature.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survival curves of both subgroups show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presence of heart complications decreases the chances of survival.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Veteran</a:t>
            </a:r>
            <a:r>
              <a:rPr lang="pt-BR" dirty="0"/>
              <a:t> data set</a:t>
            </a:r>
          </a:p>
          <a:p>
            <a:r>
              <a:rPr lang="pt-BR" dirty="0"/>
              <a:t>The </a:t>
            </a:r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returned</a:t>
            </a:r>
            <a:r>
              <a:rPr lang="pt-BR" dirty="0"/>
              <a:t> 3 </a:t>
            </a:r>
            <a:r>
              <a:rPr lang="pt-BR" dirty="0" err="1"/>
              <a:t>rules</a:t>
            </a:r>
            <a:r>
              <a:rPr lang="pt-BR" dirty="0"/>
              <a:t> </a:t>
            </a:r>
            <a:r>
              <a:rPr lang="pt-BR" dirty="0" err="1"/>
              <a:t>capturing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cell-type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,</a:t>
            </a:r>
          </a:p>
          <a:p>
            <a:r>
              <a:rPr lang="pt-BR" dirty="0" err="1"/>
              <a:t>with</a:t>
            </a:r>
            <a:r>
              <a:rPr lang="pt-BR" dirty="0"/>
              <a:t> 3 </a:t>
            </a:r>
            <a:r>
              <a:rPr lang="pt-BR" dirty="0" err="1"/>
              <a:t>diffent</a:t>
            </a:r>
            <a:r>
              <a:rPr lang="pt-BR" dirty="0"/>
              <a:t> </a:t>
            </a:r>
            <a:r>
              <a:rPr lang="pt-BR" dirty="0" err="1"/>
              <a:t>types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cell</a:t>
            </a:r>
            <a:r>
              <a:rPr lang="pt-BR" dirty="0"/>
              <a:t> </a:t>
            </a:r>
            <a:r>
              <a:rPr lang="pt-BR" dirty="0" err="1"/>
              <a:t>presenting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survival</a:t>
            </a:r>
            <a:r>
              <a:rPr lang="pt-BR" dirty="0"/>
              <a:t> responses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86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At the same data set,</a:t>
            </a:r>
          </a:p>
          <a:p>
            <a:r>
              <a:rPr lang="en-GB" noProof="0" dirty="0"/>
              <a:t>the algorithm also captured different treatment responses </a:t>
            </a:r>
          </a:p>
          <a:p>
            <a:r>
              <a:rPr lang="en-GB" noProof="0" dirty="0"/>
              <a:t>for different cell types. </a:t>
            </a:r>
          </a:p>
          <a:p>
            <a:endParaRPr lang="en-GB" noProof="0" dirty="0"/>
          </a:p>
          <a:p>
            <a:r>
              <a:rPr lang="en-GB" noProof="0" dirty="0"/>
              <a:t>we observe that </a:t>
            </a:r>
          </a:p>
          <a:p>
            <a:r>
              <a:rPr lang="en-GB" noProof="0" dirty="0"/>
              <a:t>the small type</a:t>
            </a:r>
          </a:p>
          <a:p>
            <a:r>
              <a:rPr lang="en-GB" noProof="0" dirty="0"/>
              <a:t>when combined to the test treatment</a:t>
            </a:r>
          </a:p>
          <a:p>
            <a:r>
              <a:rPr lang="en-GB" noProof="0" dirty="0"/>
              <a:t>suffered a decrease in survivability</a:t>
            </a:r>
          </a:p>
          <a:p>
            <a:endParaRPr lang="en-GB" noProof="0" dirty="0"/>
          </a:p>
          <a:p>
            <a:r>
              <a:rPr lang="en-GB" noProof="0" dirty="0"/>
              <a:t>While that for the </a:t>
            </a:r>
            <a:r>
              <a:rPr lang="en-GB" noProof="0" dirty="0" err="1"/>
              <a:t>aquamous</a:t>
            </a:r>
            <a:r>
              <a:rPr lang="en-GB" noProof="0" dirty="0"/>
              <a:t> type </a:t>
            </a:r>
          </a:p>
          <a:p>
            <a:r>
              <a:rPr lang="en-GB" noProof="0" dirty="0"/>
              <a:t>we observe an improvement on the survival response </a:t>
            </a:r>
          </a:p>
          <a:p>
            <a:r>
              <a:rPr lang="en-GB" noProof="0" dirty="0"/>
              <a:t>when submitted for the same treatment.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39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Finally</a:t>
            </a:r>
            <a:r>
              <a:rPr lang="pt-BR" dirty="0"/>
              <a:t>, t</a:t>
            </a:r>
            <a:r>
              <a:rPr lang="en-US" dirty="0"/>
              <a:t>here are different directions to expand this study: </a:t>
            </a:r>
          </a:p>
          <a:p>
            <a:pPr marL="0" indent="0"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adaptation of the algorithm to cope with numerical attributes; </a:t>
            </a:r>
          </a:p>
          <a:p>
            <a:pPr marL="0" indent="0"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 investigate other quality measures for the subgroups, </a:t>
            </a:r>
          </a:p>
          <a:p>
            <a:pPr marL="0" indent="0">
              <a:buNone/>
            </a:pPr>
            <a:r>
              <a:rPr lang="en-US" dirty="0"/>
              <a:t>in other to consider not only its exceptionality </a:t>
            </a:r>
          </a:p>
          <a:p>
            <a:pPr marL="0" indent="0">
              <a:buNone/>
            </a:pPr>
            <a:r>
              <a:rPr lang="en-US" dirty="0"/>
              <a:t>but also its coverage,</a:t>
            </a:r>
          </a:p>
          <a:p>
            <a:pPr marL="0" indent="0">
              <a:buNone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To tackle problems such 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pattern’s redundancy,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high-dimensionality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false statistical discoveries;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 investigate new heuristic functions </a:t>
            </a:r>
          </a:p>
          <a:p>
            <a:pPr marL="0" indent="0">
              <a:buFontTx/>
              <a:buNone/>
            </a:pPr>
            <a:r>
              <a:rPr lang="en-US" dirty="0"/>
              <a:t>and new pheromone updating procedures </a:t>
            </a:r>
          </a:p>
          <a:p>
            <a:pPr marL="0" indent="0">
              <a:buFontTx/>
              <a:buNone/>
            </a:pPr>
            <a:r>
              <a:rPr lang="en-US" dirty="0"/>
              <a:t>for the </a:t>
            </a:r>
            <a:r>
              <a:rPr lang="en-US" dirty="0" err="1"/>
              <a:t>AntColonyOptimization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to better capture survival relations on the induction process;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expand the results’ analysis with further experimental statistical procedures </a:t>
            </a:r>
          </a:p>
          <a:p>
            <a:pPr marL="0" indent="0">
              <a:buFontTx/>
              <a:buNone/>
            </a:pPr>
            <a:r>
              <a:rPr lang="en-US" dirty="0"/>
              <a:t>and more detailed exploratory data analysis.</a:t>
            </a:r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28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noProof="0" dirty="0"/>
              <a:t>For many years now, </a:t>
            </a:r>
          </a:p>
          <a:p>
            <a:pPr marL="0" indent="0">
              <a:buFontTx/>
              <a:buNone/>
            </a:pPr>
            <a:r>
              <a:rPr lang="en-GB" noProof="0" dirty="0"/>
              <a:t>the medical interventions are based on standard treatments </a:t>
            </a:r>
          </a:p>
          <a:p>
            <a:pPr marL="0" indent="0">
              <a:buFontTx/>
              <a:buNone/>
            </a:pPr>
            <a:r>
              <a:rPr lang="en-GB" noProof="0" dirty="0"/>
              <a:t>prescribed to a large group of patients under a same general medical condition </a:t>
            </a:r>
          </a:p>
          <a:p>
            <a:pPr marL="0" indent="0">
              <a:buFontTx/>
              <a:buNone/>
            </a:pPr>
            <a:r>
              <a:rPr lang="en-GB" noProof="0" dirty="0"/>
              <a:t>For example: “breast cancer”, “diabetes”, “Alzheimer's”, …</a:t>
            </a:r>
          </a:p>
          <a:p>
            <a:pPr marL="0" indent="0">
              <a:buFontTx/>
              <a:buNone/>
            </a:pPr>
            <a:endParaRPr lang="en-GB" noProof="0" dirty="0"/>
          </a:p>
          <a:p>
            <a:pPr marL="0" indent="0">
              <a:buFontTx/>
              <a:buNone/>
            </a:pPr>
            <a:r>
              <a:rPr lang="en-GB" noProof="0" dirty="0"/>
              <a:t>Usually, </a:t>
            </a:r>
          </a:p>
          <a:p>
            <a:pPr marL="0" indent="0">
              <a:buFontTx/>
              <a:buNone/>
            </a:pPr>
            <a:r>
              <a:rPr lang="en-GB" noProof="0" dirty="0"/>
              <a:t>from this large group of patients</a:t>
            </a:r>
          </a:p>
          <a:p>
            <a:pPr marL="0" indent="0">
              <a:buFontTx/>
              <a:buNone/>
            </a:pPr>
            <a:r>
              <a:rPr lang="en-GB" noProof="0" dirty="0"/>
              <a:t>some will improve, </a:t>
            </a:r>
          </a:p>
          <a:p>
            <a:pPr marL="0" indent="0">
              <a:buFontTx/>
              <a:buNone/>
            </a:pPr>
            <a:r>
              <a:rPr lang="en-GB" noProof="0" dirty="0"/>
              <a:t>some will have no change in their medical conditions, </a:t>
            </a:r>
          </a:p>
          <a:p>
            <a:pPr marL="0" indent="0">
              <a:buFontTx/>
              <a:buNone/>
            </a:pPr>
            <a:r>
              <a:rPr lang="en-GB" noProof="0" dirty="0"/>
              <a:t>and a few will have adverse effects.</a:t>
            </a:r>
          </a:p>
          <a:p>
            <a:pPr marL="0" indent="0">
              <a:buFontTx/>
              <a:buNone/>
            </a:pPr>
            <a:endParaRPr lang="en-GB" noProof="0" dirty="0"/>
          </a:p>
          <a:p>
            <a:pPr marL="0" indent="0">
              <a:buFontTx/>
              <a:buNone/>
            </a:pPr>
            <a:r>
              <a:rPr lang="en-GB" noProof="0" dirty="0"/>
              <a:t>However, </a:t>
            </a:r>
          </a:p>
          <a:p>
            <a:r>
              <a:rPr lang="en-GB" noProof="0" dirty="0"/>
              <a:t>The recent development of:</a:t>
            </a:r>
          </a:p>
          <a:p>
            <a:pPr marL="171450" indent="-171450">
              <a:buFontTx/>
              <a:buChar char="-"/>
            </a:pPr>
            <a:r>
              <a:rPr lang="en-GB" b="1" noProof="0" dirty="0"/>
              <a:t>biologic databases</a:t>
            </a:r>
            <a:endParaRPr lang="en-GB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noProof="0" dirty="0"/>
              <a:t>And of </a:t>
            </a:r>
            <a:r>
              <a:rPr lang="en-GB" b="1" noProof="0" dirty="0"/>
              <a:t>methods for characterizing patients:</a:t>
            </a:r>
            <a:r>
              <a:rPr lang="en-GB" noProof="0" dirty="0"/>
              <a:t> such as genomics and diverse cellular assays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noProof="0" dirty="0"/>
              <a:t>combined with </a:t>
            </a:r>
            <a:r>
              <a:rPr lang="en-GB" b="1" noProof="0" dirty="0"/>
              <a:t>computational tools for analysing large sets of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noProof="0" dirty="0"/>
              <a:t>are conducting medicine towards a new approach that takes individual variability into account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/>
              <a:t>This emergent approach is based on the idea of personalised medical treatments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/>
              <a:t>to be prescribed to smaller and more specific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/>
              <a:t>Such personalised interventions can better address the needs of a patient as an individual,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/>
              <a:t>providing better treatment responses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/>
              <a:t>and improving the patients’ prognosis and </a:t>
            </a:r>
            <a:r>
              <a:rPr lang="en-US" b="0" noProof="0" dirty="0"/>
              <a:t>survival outcomes.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noProof="0" dirty="0"/>
              <a:t>The problem is: WHO ARE SUCH SUBGROUPS?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u="none" dirty="0">
                <a:solidFill>
                  <a:schemeClr val="tx1"/>
                </a:solidFill>
              </a:rPr>
              <a:t>Which characteristics define groups with different survival experience?</a:t>
            </a:r>
            <a:endParaRPr lang="en-US" b="0" u="none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dirty="0">
                <a:solidFill>
                  <a:schemeClr val="tx1"/>
                </a:solidFill>
              </a:rPr>
              <a:t>And by “characteristics” we mean all available information on the patient: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such as molecular, genomic, clinical, behavioural, physiological, and even environmental aspects.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And thus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u="none" dirty="0">
                <a:solidFill>
                  <a:schemeClr val="tx1"/>
                </a:solidFill>
              </a:rPr>
              <a:t>Which of these factors are associated with different prognostics?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0" u="none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58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B0210-41ED-4429-AC3E-64BD4F54AF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6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 variety of medical researches strive to identify factors associated to the survival response of patients.</a:t>
            </a:r>
          </a:p>
          <a:p>
            <a:endParaRPr lang="en-GB" noProof="0" dirty="0"/>
          </a:p>
          <a:p>
            <a:r>
              <a:rPr lang="en-GB" noProof="0" dirty="0"/>
              <a:t>The article in the left call attention to the fact that </a:t>
            </a:r>
          </a:p>
          <a:p>
            <a:r>
              <a:rPr lang="en-GB" noProof="0" dirty="0"/>
              <a:t>The breast cancer comprises several subtypes </a:t>
            </a:r>
          </a:p>
          <a:p>
            <a:r>
              <a:rPr lang="en-GB" noProof="0" dirty="0"/>
              <a:t>whose precise identification </a:t>
            </a:r>
          </a:p>
          <a:p>
            <a:r>
              <a:rPr lang="en-GB" noProof="0" dirty="0"/>
              <a:t>is still a challenge.</a:t>
            </a:r>
          </a:p>
          <a:p>
            <a:endParaRPr lang="en-GB" noProof="0" dirty="0"/>
          </a:p>
          <a:p>
            <a:r>
              <a:rPr lang="en-GB" noProof="0" dirty="0"/>
              <a:t>The article here on the right pinpoint that </a:t>
            </a:r>
          </a:p>
          <a:p>
            <a:r>
              <a:rPr lang="en-GB" noProof="0" dirty="0"/>
              <a:t>Evidences suggest the existence </a:t>
            </a:r>
            <a:r>
              <a:rPr lang="en-GB" noProof="0" dirty="0" err="1"/>
              <a:t>ofat</a:t>
            </a:r>
            <a:r>
              <a:rPr lang="en-GB" noProof="0" dirty="0"/>
              <a:t> least two clinically and </a:t>
            </a:r>
            <a:r>
              <a:rPr lang="en-GB" b="1" noProof="0" dirty="0"/>
              <a:t>undefined</a:t>
            </a:r>
            <a:r>
              <a:rPr lang="en-GB" noProof="0" dirty="0"/>
              <a:t> different groups under Basal breast cancer, </a:t>
            </a:r>
          </a:p>
          <a:p>
            <a:r>
              <a:rPr lang="en-GB" noProof="0" dirty="0"/>
              <a:t>with poor or excellent survival.</a:t>
            </a:r>
          </a:p>
          <a:p>
            <a:endParaRPr lang="en-GB" noProof="0" dirty="0"/>
          </a:p>
          <a:p>
            <a:r>
              <a:rPr lang="en-GB" noProof="0" dirty="0"/>
              <a:t>When looking into the literature, </a:t>
            </a:r>
          </a:p>
          <a:p>
            <a:r>
              <a:rPr lang="en-GB" noProof="0" dirty="0"/>
              <a:t>many studies reveal the limitations of the current diseases’ markers</a:t>
            </a:r>
          </a:p>
          <a:p>
            <a:r>
              <a:rPr lang="en-GB" noProof="0" dirty="0"/>
              <a:t>reinforcing the need for a better characterisation of diagnostic and prognostic groups.</a:t>
            </a:r>
          </a:p>
          <a:p>
            <a:endParaRPr lang="en-GB" noProof="0" dirty="0"/>
          </a:p>
          <a:p>
            <a:r>
              <a:rPr lang="en-GB" noProof="0" dirty="0"/>
              <a:t>Hence, </a:t>
            </a:r>
          </a:p>
          <a:p>
            <a:r>
              <a:rPr lang="en-GB" noProof="0" dirty="0"/>
              <a:t>a large number of studies strive to better understand </a:t>
            </a:r>
          </a:p>
          <a:p>
            <a:r>
              <a:rPr lang="en-GB" noProof="0" dirty="0"/>
              <a:t>the hidden patterns that affect survival.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8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this end, most studies resort to the Survival Analysis </a:t>
            </a:r>
          </a:p>
          <a:p>
            <a:r>
              <a:rPr lang="en-GB" b="1" dirty="0">
                <a:solidFill>
                  <a:sysClr val="windowText" lastClr="000000"/>
                </a:solidFill>
              </a:rPr>
              <a:t>That is the c</a:t>
            </a:r>
            <a:r>
              <a:rPr lang="en-US" b="1" dirty="0" err="1">
                <a:solidFill>
                  <a:sysClr val="windowText" lastClr="000000"/>
                </a:solidFill>
              </a:rPr>
              <a:t>ollection</a:t>
            </a:r>
            <a:r>
              <a:rPr lang="en-US" b="1" dirty="0">
                <a:solidFill>
                  <a:sysClr val="windowText" lastClr="000000"/>
                </a:solidFill>
              </a:rPr>
              <a:t> of </a:t>
            </a:r>
            <a:r>
              <a:rPr lang="en-US" sz="1400" b="1" u="none" dirty="0">
                <a:solidFill>
                  <a:sysClr val="windowText" lastClr="000000"/>
                </a:solidFill>
              </a:rPr>
              <a:t>methods that </a:t>
            </a:r>
            <a:r>
              <a:rPr lang="en-US" b="1" dirty="0" err="1">
                <a:solidFill>
                  <a:sysClr val="windowText" lastClr="000000"/>
                </a:solidFill>
              </a:rPr>
              <a:t>analyse</a:t>
            </a:r>
            <a:r>
              <a:rPr lang="en-US" b="1" dirty="0">
                <a:solidFill>
                  <a:sysClr val="windowText" lastClr="000000"/>
                </a:solidFill>
              </a:rPr>
              <a:t> data in which the target variable is the </a:t>
            </a:r>
            <a:r>
              <a:rPr lang="en-US" sz="1600" b="1" dirty="0">
                <a:solidFill>
                  <a:sysClr val="windowText" lastClr="000000"/>
                </a:solidFill>
              </a:rPr>
              <a:t>time</a:t>
            </a:r>
            <a:r>
              <a:rPr lang="en-US" b="1" dirty="0">
                <a:solidFill>
                  <a:sysClr val="windowText" lastClr="000000"/>
                </a:solidFill>
              </a:rPr>
              <a:t> until some </a:t>
            </a:r>
            <a:r>
              <a:rPr lang="en-US" sz="1600" b="1" dirty="0">
                <a:solidFill>
                  <a:sysClr val="windowText" lastClr="000000"/>
                </a:solidFill>
              </a:rPr>
              <a:t>event</a:t>
            </a:r>
            <a:r>
              <a:rPr lang="en-US" b="1" dirty="0">
                <a:solidFill>
                  <a:sysClr val="windowText" lastClr="000000"/>
                </a:solidFill>
              </a:rPr>
              <a:t> occurs.</a:t>
            </a:r>
          </a:p>
          <a:p>
            <a:pPr algn="l"/>
            <a:endParaRPr lang="en-US" b="0" dirty="0">
              <a:solidFill>
                <a:sysClr val="windowText" lastClr="000000"/>
              </a:solidFill>
            </a:endParaRPr>
          </a:p>
          <a:p>
            <a:r>
              <a:rPr lang="en-US" b="0" dirty="0">
                <a:solidFill>
                  <a:sysClr val="windowText" lastClr="000000"/>
                </a:solidFill>
              </a:rPr>
              <a:t>For </a:t>
            </a:r>
            <a:r>
              <a:rPr lang="en-US" b="1" dirty="0">
                <a:solidFill>
                  <a:sysClr val="windowText" lastClr="000000"/>
                </a:solidFill>
              </a:rPr>
              <a:t>event</a:t>
            </a:r>
            <a:r>
              <a:rPr lang="en-US" b="0" dirty="0">
                <a:solidFill>
                  <a:sysClr val="windowText" lastClr="000000"/>
                </a:solidFill>
              </a:rPr>
              <a:t>, </a:t>
            </a:r>
          </a:p>
          <a:p>
            <a:r>
              <a:rPr lang="en-US" b="0" dirty="0">
                <a:solidFill>
                  <a:sysClr val="windowText" lastClr="000000"/>
                </a:solidFill>
              </a:rPr>
              <a:t>we can understand </a:t>
            </a:r>
            <a:r>
              <a:rPr lang="pt-BR" b="1" dirty="0" err="1">
                <a:solidFill>
                  <a:sysClr val="windowText" lastClr="000000"/>
                </a:solidFill>
                <a:latin typeface="+mj-lt"/>
              </a:rPr>
              <a:t>an</a:t>
            </a:r>
            <a:r>
              <a:rPr lang="pt-BR" b="1" dirty="0" err="1">
                <a:latin typeface="+mj-lt"/>
              </a:rPr>
              <a:t>y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experience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of</a:t>
            </a:r>
            <a:r>
              <a:rPr lang="pt-BR" b="1" dirty="0">
                <a:latin typeface="+mj-lt"/>
              </a:rPr>
              <a:t> </a:t>
            </a:r>
            <a:r>
              <a:rPr lang="pt-BR" b="1" dirty="0" err="1">
                <a:latin typeface="+mj-lt"/>
              </a:rPr>
              <a:t>interest</a:t>
            </a:r>
            <a:r>
              <a:rPr lang="pt-BR" b="1" dirty="0">
                <a:latin typeface="+mj-lt"/>
              </a:rPr>
              <a:t>: </a:t>
            </a:r>
            <a:r>
              <a:rPr lang="pt-BR" b="0" dirty="0">
                <a:latin typeface="+mj-lt"/>
              </a:rPr>
              <a:t>d</a:t>
            </a:r>
            <a:r>
              <a:rPr lang="pt-BR" dirty="0">
                <a:latin typeface="+mj-lt"/>
              </a:rPr>
              <a:t>eath, </a:t>
            </a:r>
            <a:r>
              <a:rPr lang="pt-BR" dirty="0" err="1">
                <a:latin typeface="+mj-lt"/>
              </a:rPr>
              <a:t>disease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recurrence</a:t>
            </a:r>
            <a:r>
              <a:rPr lang="pt-BR" dirty="0">
                <a:latin typeface="+mj-lt"/>
              </a:rPr>
              <a:t>, </a:t>
            </a:r>
            <a:r>
              <a:rPr lang="pt-BR" dirty="0" err="1">
                <a:latin typeface="+mj-lt"/>
              </a:rPr>
              <a:t>rehospitalization</a:t>
            </a:r>
            <a:r>
              <a:rPr lang="pt-BR" dirty="0">
                <a:latin typeface="+mj-lt"/>
              </a:rPr>
              <a:t>, </a:t>
            </a:r>
            <a:r>
              <a:rPr lang="pt-BR" dirty="0" err="1">
                <a:latin typeface="+mj-lt"/>
              </a:rPr>
              <a:t>etc</a:t>
            </a:r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  <a:p>
            <a:r>
              <a:rPr lang="en-GB" b="0" noProof="0" dirty="0">
                <a:solidFill>
                  <a:sysClr val="windowText" lastClr="000000"/>
                </a:solidFill>
                <a:latin typeface="+mj-lt"/>
              </a:rPr>
              <a:t>We call </a:t>
            </a:r>
            <a:r>
              <a:rPr lang="en-GB" b="1" noProof="0" dirty="0">
                <a:solidFill>
                  <a:sysClr val="windowText" lastClr="000000"/>
                </a:solidFill>
                <a:latin typeface="+mj-lt"/>
              </a:rPr>
              <a:t>survival time</a:t>
            </a:r>
            <a:r>
              <a:rPr lang="en-GB" b="0" noProof="0" dirty="0">
                <a:solidFill>
                  <a:sysClr val="windowText" lastClr="000000"/>
                </a:solidFill>
                <a:latin typeface="+mj-lt"/>
              </a:rPr>
              <a:t> the time between the begin of the study </a:t>
            </a:r>
          </a:p>
          <a:p>
            <a:r>
              <a:rPr lang="en-GB" b="0" noProof="0" dirty="0">
                <a:solidFill>
                  <a:sysClr val="windowText" lastClr="000000"/>
                </a:solidFill>
                <a:latin typeface="+mj-lt"/>
              </a:rPr>
              <a:t>and the event occurrence.</a:t>
            </a:r>
          </a:p>
          <a:p>
            <a:endParaRPr lang="en-GB" b="0" noProof="0" dirty="0">
              <a:solidFill>
                <a:sysClr val="windowText" lastClr="000000"/>
              </a:solidFill>
              <a:latin typeface="+mj-lt"/>
            </a:endParaRPr>
          </a:p>
          <a:p>
            <a:r>
              <a:rPr lang="en-GB" b="0" noProof="0" dirty="0">
                <a:solidFill>
                  <a:sysClr val="windowText" lastClr="000000"/>
                </a:solidFill>
                <a:latin typeface="+mj-lt"/>
              </a:rPr>
              <a:t>The goal of Survival Analysis is to estimate the time to the event for a new instance</a:t>
            </a:r>
          </a:p>
          <a:p>
            <a:endParaRPr lang="en-GB" b="0" noProof="0" dirty="0">
              <a:solidFill>
                <a:sysClr val="windowText" lastClr="000000"/>
              </a:solidFill>
              <a:latin typeface="+mj-lt"/>
            </a:endParaRPr>
          </a:p>
          <a:p>
            <a:r>
              <a:rPr lang="en-GB" b="0" noProof="0" dirty="0">
                <a:solidFill>
                  <a:sysClr val="windowText" lastClr="000000"/>
                </a:solidFill>
                <a:latin typeface="+mj-lt"/>
              </a:rPr>
              <a:t>The main characteristic of the survival data </a:t>
            </a:r>
          </a:p>
          <a:p>
            <a:r>
              <a:rPr lang="en-GB" b="0" noProof="0" dirty="0">
                <a:solidFill>
                  <a:sysClr val="windowText" lastClr="000000"/>
                </a:solidFill>
                <a:latin typeface="+mj-lt"/>
              </a:rPr>
              <a:t>is the existence of observations for which </a:t>
            </a:r>
          </a:p>
          <a:p>
            <a:r>
              <a:rPr lang="en-GB" b="0" noProof="0" dirty="0">
                <a:solidFill>
                  <a:sysClr val="windowText" lastClr="000000"/>
                </a:solidFill>
                <a:latin typeface="+mj-lt"/>
              </a:rPr>
              <a:t>we </a:t>
            </a:r>
            <a:r>
              <a:rPr lang="en-GB" b="1" noProof="0" dirty="0">
                <a:solidFill>
                  <a:sysClr val="windowText" lastClr="000000"/>
                </a:solidFill>
                <a:latin typeface="+mj-lt"/>
              </a:rPr>
              <a:t>don’t </a:t>
            </a:r>
            <a:r>
              <a:rPr lang="en-GB" b="0" noProof="0" dirty="0">
                <a:solidFill>
                  <a:sysClr val="windowText" lastClr="000000"/>
                </a:solidFill>
                <a:latin typeface="+mj-lt"/>
              </a:rPr>
              <a:t>know the time of the event </a:t>
            </a:r>
          </a:p>
          <a:p>
            <a:r>
              <a:rPr lang="en-US" b="0" noProof="0" dirty="0">
                <a:solidFill>
                  <a:sysClr val="windowText" lastClr="000000"/>
                </a:solidFill>
                <a:latin typeface="+mj-lt"/>
              </a:rPr>
              <a:t>This phenomenon is called </a:t>
            </a:r>
            <a:r>
              <a:rPr lang="en-US" b="1" noProof="0" dirty="0">
                <a:solidFill>
                  <a:sysClr val="windowText" lastClr="000000"/>
                </a:solidFill>
                <a:latin typeface="+mj-lt"/>
              </a:rPr>
              <a:t>censoring</a:t>
            </a:r>
            <a:r>
              <a:rPr lang="en-US" b="0" noProof="0" dirty="0">
                <a:solidFill>
                  <a:sysClr val="windowText" lastClr="000000"/>
                </a:solidFill>
                <a:latin typeface="+mj-lt"/>
              </a:rPr>
              <a:t>.</a:t>
            </a:r>
          </a:p>
          <a:p>
            <a:endParaRPr lang="en-US" b="0" noProof="0" dirty="0">
              <a:solidFill>
                <a:sysClr val="windowText" lastClr="000000"/>
              </a:solidFill>
              <a:latin typeface="+mj-lt"/>
            </a:endParaRPr>
          </a:p>
          <a:p>
            <a:pPr marL="0" indent="0">
              <a:buFontTx/>
              <a:buNone/>
            </a:pPr>
            <a:r>
              <a:rPr lang="en-US" b="0" noProof="0" dirty="0">
                <a:solidFill>
                  <a:sysClr val="windowText" lastClr="000000"/>
                </a:solidFill>
                <a:latin typeface="+mj-lt"/>
              </a:rPr>
              <a:t>and The Survival Analysis methods strive to incorporate </a:t>
            </a:r>
          </a:p>
          <a:p>
            <a:pPr marL="0" indent="0">
              <a:buFontTx/>
              <a:buNone/>
            </a:pPr>
            <a:r>
              <a:rPr lang="en-US" b="0" noProof="0" dirty="0">
                <a:solidFill>
                  <a:sysClr val="windowText" lastClr="000000"/>
                </a:solidFill>
                <a:latin typeface="+mj-lt"/>
              </a:rPr>
              <a:t>the partial information provided by the censoring </a:t>
            </a:r>
          </a:p>
          <a:p>
            <a:pPr marL="0" indent="0">
              <a:buFontTx/>
              <a:buNone/>
            </a:pPr>
            <a:r>
              <a:rPr lang="en-US" b="0" noProof="0" dirty="0">
                <a:solidFill>
                  <a:sysClr val="windowText" lastClr="000000"/>
                </a:solidFill>
                <a:latin typeface="+mj-lt"/>
              </a:rPr>
              <a:t>in the estimation of the survival time.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5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existent methods can be divided into 3 categories: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traditional </a:t>
            </a:r>
            <a:r>
              <a:rPr lang="en-US" b="1" dirty="0"/>
              <a:t>Statistical Methods </a:t>
            </a:r>
            <a:r>
              <a:rPr lang="en-US" dirty="0"/>
              <a:t>suffer from the limitations of distributional assumptions </a:t>
            </a:r>
          </a:p>
          <a:p>
            <a:pPr marL="0" indent="0">
              <a:buFontTx/>
              <a:buNone/>
            </a:pPr>
            <a:r>
              <a:rPr lang="en-US" dirty="0"/>
              <a:t>that not always can be satisfied.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</a:t>
            </a:r>
            <a:r>
              <a:rPr lang="en-US" b="1" dirty="0"/>
              <a:t>machine learning methods </a:t>
            </a:r>
            <a:r>
              <a:rPr lang="en-US" b="0" dirty="0"/>
              <a:t>overcome those limitations</a:t>
            </a:r>
          </a:p>
          <a:p>
            <a:pPr marL="0" indent="0">
              <a:buFontTx/>
              <a:buNone/>
            </a:pPr>
            <a:r>
              <a:rPr lang="en-US" b="0" dirty="0"/>
              <a:t>with the advantage of modelling non-linear relationships </a:t>
            </a:r>
          </a:p>
          <a:p>
            <a:pPr marL="0" indent="0">
              <a:buFontTx/>
              <a:buNone/>
            </a:pPr>
            <a:r>
              <a:rPr lang="en-US" b="0" dirty="0"/>
              <a:t>and delivering high quality results. </a:t>
            </a:r>
          </a:p>
          <a:p>
            <a:pPr marL="0" indent="0">
              <a:buFontTx/>
              <a:buNone/>
            </a:pPr>
            <a:r>
              <a:rPr lang="en-US" b="0" dirty="0"/>
              <a:t>However, such models are usually hard to understand.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/>
              <a:t>when compared to the machine learn methods,</a:t>
            </a:r>
          </a:p>
          <a:p>
            <a:pPr marL="0" indent="0">
              <a:buFontTx/>
              <a:buNone/>
            </a:pPr>
            <a:r>
              <a:rPr lang="en-US" b="1" dirty="0"/>
              <a:t>Rule-based approaches</a:t>
            </a:r>
            <a:r>
              <a:rPr lang="en-US" b="0" dirty="0"/>
              <a:t> deliver results that are easier to explain </a:t>
            </a:r>
          </a:p>
          <a:p>
            <a:pPr marL="0" indent="0">
              <a:buFontTx/>
              <a:buNone/>
            </a:pPr>
            <a:r>
              <a:rPr lang="en-US" b="0" dirty="0"/>
              <a:t>and to understand.</a:t>
            </a:r>
            <a:endParaRPr lang="en-US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22882-3CA8-4946-BDFD-8193C0460A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However, </a:t>
            </a:r>
          </a:p>
          <a:p>
            <a:r>
              <a:rPr lang="en-GB" dirty="0"/>
              <a:t>it’s important to notice that all those approaches are </a:t>
            </a:r>
            <a:r>
              <a:rPr lang="en-GB" b="1" dirty="0"/>
              <a:t>predictive</a:t>
            </a:r>
            <a:r>
              <a:rPr lang="en-GB" b="0" dirty="0"/>
              <a:t>, </a:t>
            </a:r>
          </a:p>
          <a:p>
            <a:r>
              <a:rPr lang="en-GB" b="0" dirty="0"/>
              <a:t>And </a:t>
            </a:r>
            <a:r>
              <a:rPr lang="en-US" dirty="0"/>
              <a:t>comprise global models that strive to maximize the predictive power.</a:t>
            </a:r>
            <a:endParaRPr lang="en-GB" b="0" dirty="0"/>
          </a:p>
          <a:p>
            <a:r>
              <a:rPr lang="en-GB" b="0" dirty="0"/>
              <a:t>With the goal of either:</a:t>
            </a:r>
          </a:p>
          <a:p>
            <a:pPr marL="171450" indent="-171450">
              <a:buFontTx/>
              <a:buChar char="-"/>
            </a:pPr>
            <a:r>
              <a:rPr lang="en-GB" b="0" u="sng" dirty="0"/>
              <a:t>predict the survival time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or </a:t>
            </a:r>
            <a:r>
              <a:rPr lang="en-GB" b="0" u="sng" dirty="0"/>
              <a:t>classify new instances</a:t>
            </a:r>
            <a:endParaRPr lang="en-GB" b="0" u="none" dirty="0"/>
          </a:p>
          <a:p>
            <a:pPr marL="0" indent="0">
              <a:buFontTx/>
              <a:buNone/>
            </a:pPr>
            <a:endParaRPr lang="en-GB" b="0" u="sng" dirty="0"/>
          </a:p>
          <a:p>
            <a:pPr marL="0" indent="0">
              <a:buFontTx/>
              <a:buNone/>
            </a:pPr>
            <a:r>
              <a:rPr lang="en-US" b="0" u="none" dirty="0"/>
              <a:t>The approaches that strive to describe subgroups </a:t>
            </a:r>
          </a:p>
          <a:p>
            <a:pPr marL="0" indent="0">
              <a:buFontTx/>
              <a:buNone/>
            </a:pPr>
            <a:r>
              <a:rPr lang="en-US" b="0" u="none" dirty="0"/>
              <a:t>with different survival </a:t>
            </a:r>
            <a:r>
              <a:rPr lang="en-US" b="0" u="none" dirty="0" err="1"/>
              <a:t>behaviour</a:t>
            </a:r>
            <a:r>
              <a:rPr lang="en-US" b="0" u="none" dirty="0"/>
              <a:t> usually resort: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To the discretization or stratification of features;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or even impel the observations to fit pre-defined classes</a:t>
            </a:r>
            <a:endParaRPr lang="en-GB" b="0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967-544B-4FE8-8445-A140EB202F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57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we go back to our initial problem </a:t>
            </a:r>
          </a:p>
          <a:p>
            <a:r>
              <a:rPr lang="en-US" dirty="0"/>
              <a:t>of identifying factors associated to survival response:</a:t>
            </a:r>
          </a:p>
          <a:p>
            <a:endParaRPr lang="en-US" dirty="0"/>
          </a:p>
          <a:p>
            <a:r>
              <a:rPr lang="en-US" dirty="0"/>
              <a:t>These existent approaches rely on features’ interactions that are already known,</a:t>
            </a:r>
          </a:p>
          <a:p>
            <a:r>
              <a:rPr lang="en-US" dirty="0"/>
              <a:t>lacking the ability of provide new </a:t>
            </a:r>
          </a:p>
          <a:p>
            <a:r>
              <a:rPr lang="en-US" dirty="0"/>
              <a:t>and possibly unknown interactions.</a:t>
            </a:r>
          </a:p>
          <a:p>
            <a:endParaRPr lang="en-US" dirty="0"/>
          </a:p>
          <a:p>
            <a:r>
              <a:rPr lang="en-US" dirty="0"/>
              <a:t>In contrast to the predictive approaches,</a:t>
            </a:r>
          </a:p>
          <a:p>
            <a:r>
              <a:rPr lang="en-US" dirty="0"/>
              <a:t>A new look at this problem may comprehend the data as </a:t>
            </a:r>
          </a:p>
          <a:p>
            <a:r>
              <a:rPr lang="en-US" dirty="0"/>
              <a:t>a potential composition </a:t>
            </a:r>
          </a:p>
          <a:p>
            <a:r>
              <a:rPr lang="en-US" dirty="0"/>
              <a:t>of different subsets </a:t>
            </a:r>
          </a:p>
          <a:p>
            <a:r>
              <a:rPr lang="en-US" dirty="0"/>
              <a:t>that present distinct survival </a:t>
            </a:r>
            <a:r>
              <a:rPr lang="en-US" dirty="0" err="1"/>
              <a:t>behaviour</a:t>
            </a:r>
            <a:r>
              <a:rPr lang="en-US" dirty="0"/>
              <a:t> </a:t>
            </a:r>
          </a:p>
          <a:p>
            <a:r>
              <a:rPr lang="en-US" dirty="0"/>
              <a:t>and, thus, </a:t>
            </a:r>
          </a:p>
          <a:p>
            <a:r>
              <a:rPr lang="en-US" dirty="0"/>
              <a:t>strive to uncover local patterns associated to survival response.</a:t>
            </a:r>
          </a:p>
          <a:p>
            <a:endParaRPr lang="en-US" dirty="0"/>
          </a:p>
          <a:p>
            <a:r>
              <a:rPr lang="en-US" dirty="0"/>
              <a:t>Therefore, </a:t>
            </a:r>
          </a:p>
          <a:p>
            <a:r>
              <a:rPr lang="en-US" dirty="0"/>
              <a:t>Our goal is:</a:t>
            </a:r>
          </a:p>
          <a:p>
            <a:r>
              <a:rPr lang="en-US" b="1" dirty="0"/>
              <a:t>To Discover and describe </a:t>
            </a:r>
          </a:p>
          <a:p>
            <a:r>
              <a:rPr lang="en-US" b="1" dirty="0"/>
              <a:t>multiple </a:t>
            </a:r>
          </a:p>
          <a:p>
            <a:r>
              <a:rPr lang="en-US" b="1" dirty="0"/>
              <a:t>and potentially overlapping </a:t>
            </a:r>
          </a:p>
          <a:p>
            <a:r>
              <a:rPr lang="en-US" b="1" dirty="0"/>
              <a:t>interesting subgroups with relation to the survival response.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22882-3CA8-4946-BDFD-8193C0460A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85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goal, </a:t>
            </a:r>
          </a:p>
          <a:p>
            <a:r>
              <a:rPr lang="en-US" dirty="0"/>
              <a:t>we propose the use of Exceptional Model Mining.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call </a:t>
            </a:r>
          </a:p>
          <a:p>
            <a:pPr marL="0" indent="0">
              <a:buFontTx/>
              <a:buNone/>
            </a:pPr>
            <a:r>
              <a:rPr lang="en-US" dirty="0"/>
              <a:t>Supervised Descriptive Pattern Mining </a:t>
            </a:r>
          </a:p>
          <a:p>
            <a:pPr marL="0" indent="0">
              <a:buFontTx/>
              <a:buNone/>
            </a:pPr>
            <a:r>
              <a:rPr lang="en-US" dirty="0"/>
              <a:t>the tasks that lie in intersection of both predictive and descriptive data mining perspectives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providing descriptive knowledge from labeled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Exceptional Model Mining task </a:t>
            </a:r>
          </a:p>
          <a:p>
            <a:pPr marL="0" indent="0">
              <a:buFontTx/>
              <a:buNone/>
            </a:pPr>
            <a:r>
              <a:rPr lang="en-US" dirty="0"/>
              <a:t>understands the target - or property of interest </a:t>
            </a:r>
          </a:p>
          <a:p>
            <a:pPr marL="0" indent="0">
              <a:buFontTx/>
              <a:buNone/>
            </a:pPr>
            <a:r>
              <a:rPr lang="en-US" dirty="0"/>
              <a:t>as a model of any kind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Therefore: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Given: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a population of individuals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a model of those individuals that we are interested in</a:t>
            </a:r>
            <a:endParaRPr lang="pt-BR" sz="12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</a:rPr>
              <a:t>The task of Exceptional Model Mining is:</a:t>
            </a:r>
          </a:p>
          <a:p>
            <a:r>
              <a:rPr lang="en-US" i="1" dirty="0">
                <a:solidFill>
                  <a:schemeClr val="tx1"/>
                </a:solidFill>
              </a:rPr>
              <a:t>To discover the </a:t>
            </a:r>
            <a:r>
              <a:rPr lang="en-US" i="1" u="sng" dirty="0">
                <a:solidFill>
                  <a:schemeClr val="tx1"/>
                </a:solidFill>
              </a:rPr>
              <a:t>subgroups</a:t>
            </a:r>
            <a:r>
              <a:rPr lang="en-US" i="1" dirty="0">
                <a:solidFill>
                  <a:schemeClr val="tx1"/>
                </a:solidFill>
              </a:rPr>
              <a:t> of the population that are </a:t>
            </a:r>
          </a:p>
          <a:p>
            <a:r>
              <a:rPr lang="en-US" i="1" u="sng" dirty="0">
                <a:solidFill>
                  <a:schemeClr val="tx1"/>
                </a:solidFill>
              </a:rPr>
              <a:t>as large as possible</a:t>
            </a:r>
            <a:r>
              <a:rPr lang="en-US" i="1" dirty="0">
                <a:solidFill>
                  <a:schemeClr val="tx1"/>
                </a:solidFill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</a:rPr>
              <a:t>And for which the model fitted to the subgroup is statistically different from the same model fitted to the whole data</a:t>
            </a:r>
          </a:p>
          <a:p>
            <a:r>
              <a:rPr lang="en-US" b="0" i="1" dirty="0">
                <a:solidFill>
                  <a:schemeClr val="tx1"/>
                </a:solidFill>
              </a:rPr>
              <a:t>Or to the subgroup’s complement</a:t>
            </a:r>
            <a:endParaRPr lang="en-US" b="0" dirty="0"/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It can be understood as a generalization of Subgroup Discovery </a:t>
            </a:r>
          </a:p>
          <a:p>
            <a:pPr marL="0" indent="0">
              <a:buFontTx/>
              <a:buNone/>
            </a:pPr>
            <a:r>
              <a:rPr lang="en-US" b="0" dirty="0"/>
              <a:t>That is the especial case where the model is reduced to a single attribute.</a:t>
            </a:r>
          </a:p>
          <a:p>
            <a:pPr marL="0" indent="0">
              <a:buFontTx/>
              <a:buNone/>
            </a:pPr>
            <a:endParaRPr lang="en-US" b="0" dirty="0"/>
          </a:p>
          <a:p>
            <a:r>
              <a:rPr lang="en-US" dirty="0"/>
              <a:t>Because of the combinatorial nature of pattern mining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search strategy is a challenge for the algorithmic approaches,</a:t>
            </a:r>
          </a:p>
          <a:p>
            <a:r>
              <a:rPr lang="en-US" dirty="0"/>
              <a:t>And essential for good performance</a:t>
            </a:r>
          </a:p>
          <a:p>
            <a:endParaRPr lang="en-US" dirty="0"/>
          </a:p>
          <a:p>
            <a:r>
              <a:rPr lang="en-US" dirty="0"/>
              <a:t>The existing heuristic approaches on both these tasks mainly explore the use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greedy heuristic Beam Search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of Evolutionary Computing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0" dirty="0"/>
              <a:t>The evolutionary algorithms have been widely studied</a:t>
            </a:r>
          </a:p>
          <a:p>
            <a:pPr marL="0" indent="0">
              <a:buFontTx/>
              <a:buNone/>
            </a:pPr>
            <a:r>
              <a:rPr lang="en-US" b="0" dirty="0"/>
              <a:t>specially for Subgroup Discovery </a:t>
            </a:r>
          </a:p>
          <a:p>
            <a:pPr marL="0" indent="0">
              <a:buFontTx/>
              <a:buNone/>
            </a:pPr>
            <a:r>
              <a:rPr lang="en-US" b="0" dirty="0"/>
              <a:t>And present great results regarding both</a:t>
            </a:r>
          </a:p>
          <a:p>
            <a:pPr marL="0" indent="0">
              <a:buFontTx/>
              <a:buNone/>
            </a:pPr>
            <a:r>
              <a:rPr lang="en-US" b="0" dirty="0"/>
              <a:t>computational aspects </a:t>
            </a:r>
          </a:p>
          <a:p>
            <a:pPr marL="0" indent="0">
              <a:buFontTx/>
              <a:buNone/>
            </a:pPr>
            <a:r>
              <a:rPr lang="en-US" b="0" dirty="0"/>
              <a:t>and quality of the patterns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1" dirty="0"/>
              <a:t>However, to the best of our knowledge,</a:t>
            </a:r>
          </a:p>
          <a:p>
            <a:pPr marL="0" indent="0">
              <a:buFontTx/>
              <a:buNone/>
            </a:pPr>
            <a:r>
              <a:rPr lang="en-US" b="1" dirty="0"/>
              <a:t>there is no work on Exceptional Model Mining </a:t>
            </a:r>
          </a:p>
          <a:p>
            <a:pPr marL="0" indent="0">
              <a:buFontTx/>
              <a:buNone/>
            </a:pPr>
            <a:r>
              <a:rPr lang="en-US" b="1" dirty="0"/>
              <a:t>that explores the application of bio-inspired meta-heuristics as search strategy.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22882-3CA8-4946-BDFD-8193C0460A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47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addressing the problem of characterizing groups of patients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through the perspective of local patterns,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best of our knowledge,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only one Subgroup Discovery approach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</a:t>
            </a:r>
            <a:r>
              <a:rPr lang="en-US" dirty="0" err="1"/>
              <a:t>analyse</a:t>
            </a:r>
            <a:r>
              <a:rPr lang="en-US" dirty="0"/>
              <a:t> survival in breast cancer.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uses mean survival time as the target variable,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extent of our knowledge,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no work that explores the use of the Exceptional Model Mining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provide comprehensible identification of subgroups with unusual survival </a:t>
            </a:r>
            <a:r>
              <a:rPr lang="en-US" dirty="0" err="1"/>
              <a:t>behaviour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22882-3CA8-4946-BDFD-8193C0460A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0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95B5E-7931-46DE-BD81-A714EFB51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127417-FA6C-494C-B00A-350673D78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4642A5-4660-4333-9904-E9BCDFA4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9DD91-F161-4911-AB83-76332058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0566B0-ADB1-4D33-A753-53EC6497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3CE41C-BCE1-4BCB-8B17-023F618D1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280162"/>
            <a:ext cx="10515600" cy="48968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3B57F0-F960-49B8-90B2-DFFCEA7F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985DD0-354E-4B58-B69C-77D9858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B75DEA-E6B3-4E7C-B322-1CB6F98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513FCCD-3A5C-4AE4-BD6F-C5FE8F37BF16}"/>
              </a:ext>
            </a:extLst>
          </p:cNvPr>
          <p:cNvSpPr txBox="1">
            <a:spLocks/>
          </p:cNvSpPr>
          <p:nvPr userDrawn="1"/>
        </p:nvSpPr>
        <p:spPr>
          <a:xfrm>
            <a:off x="838200" y="294005"/>
            <a:ext cx="10515600" cy="528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ED37627E-EFE4-4604-B216-1AD836A17FAE}"/>
              </a:ext>
            </a:extLst>
          </p:cNvPr>
          <p:cNvCxnSpPr/>
          <p:nvPr userDrawn="1"/>
        </p:nvCxnSpPr>
        <p:spPr>
          <a:xfrm>
            <a:off x="838200" y="965200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6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C645A4-46BA-46CB-BD16-AFBFC50F3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D33DC0-E4D9-46EE-AFB5-BD7ECFB23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69FCEB-ED75-48E2-B285-85E7D147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A3CF54-C554-4ACF-B647-DA5915FB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D3940F-CABF-42FF-8C9B-F18A7E6B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4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88DE1-82DE-43D1-A1A8-0ABAD53B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52895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17C6E3-E52A-4605-A32C-66791A634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323"/>
            <a:ext cx="10515600" cy="488664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5F88B6-D4B9-413A-AEEF-0F78C67C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DF9199-EB51-425F-ACC7-6D0E08F2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D9D01-4F24-4CD3-88BC-8A40DEA0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EB5291B-AB7F-44EB-ACF6-666EE53F2572}"/>
              </a:ext>
            </a:extLst>
          </p:cNvPr>
          <p:cNvCxnSpPr/>
          <p:nvPr userDrawn="1"/>
        </p:nvCxnSpPr>
        <p:spPr>
          <a:xfrm>
            <a:off x="838200" y="965200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9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004DB-4DB8-4946-A6EB-54F7248A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EC31A6-11E1-47D4-BA0D-E124F2F01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C2B440-8130-452D-B2B8-B52F9292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0121C0-AA06-4F43-AF2C-5286BEA2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EDFCEA-54F9-41F4-AED5-23C4EF45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3C6B6-14EF-4322-882D-E1324AFE7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9201"/>
            <a:ext cx="5181600" cy="495776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CB6BF1-41BF-42BE-9EEB-0E570E219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9201"/>
            <a:ext cx="5181600" cy="495776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71A6DE-DBE7-4BF3-B475-1541DC78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631B71-1D59-48A4-8993-F4B88383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69FCDB-A5B8-4018-935B-442DDCA0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5DFBBA7-7332-4511-90B9-04B288E3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52895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997A869-DE82-413F-825B-B066170AB956}"/>
              </a:ext>
            </a:extLst>
          </p:cNvPr>
          <p:cNvCxnSpPr/>
          <p:nvPr userDrawn="1"/>
        </p:nvCxnSpPr>
        <p:spPr>
          <a:xfrm>
            <a:off x="838200" y="965200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0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C35412-1155-4E89-9A30-4AE4D3386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73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D96AF0-06CF-4164-9A0B-A47696E4A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5037"/>
            <a:ext cx="5157787" cy="3984626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F0195D-FD82-4B17-8EE6-D9DD5D149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73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39A684-A8A7-4E4F-871B-64585F832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5037"/>
            <a:ext cx="5183188" cy="398462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60FE58E-CD9B-4886-A0F0-FBC32536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0CA4EC5-4132-40AD-A620-0BD58113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48967E-94B4-49E2-8C67-6CF7D05C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0DBE084-132C-4113-BFFC-176FB548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52895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360F724-9DDE-4D61-BB08-8F4A8E3BC9C2}"/>
              </a:ext>
            </a:extLst>
          </p:cNvPr>
          <p:cNvCxnSpPr/>
          <p:nvPr userDrawn="1"/>
        </p:nvCxnSpPr>
        <p:spPr>
          <a:xfrm>
            <a:off x="838200" y="965200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39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24F36A4-3211-4FCE-AA5D-439F478A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1CA90CF-4A24-434D-8AAC-55E4EA7E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28D9A4-550A-4538-AA63-B66A959D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EB67486-47A3-41FB-A45D-34C786F8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52895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172F03D-D481-4BD4-A4E9-571C273DCD3C}"/>
              </a:ext>
            </a:extLst>
          </p:cNvPr>
          <p:cNvCxnSpPr/>
          <p:nvPr userDrawn="1"/>
        </p:nvCxnSpPr>
        <p:spPr>
          <a:xfrm>
            <a:off x="838200" y="965200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64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9DBF5CD-D304-4129-B3F1-45671E7E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BE97C2-5EA8-4CC2-AAE7-0849C6DE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2F0533-B23C-4C09-BD2C-37C65E7B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6C88F-E0F5-481F-BFEF-297DF3B4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88720"/>
            <a:ext cx="3932237" cy="8686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37E5FE-8686-4CFA-978C-CE38B8A2C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8720"/>
            <a:ext cx="6172200" cy="46723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CB2AED-863F-4FDC-AF42-656530C63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A3C95D-C685-4050-8B53-271D2FFA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B90606-AA8E-4F00-A088-A176699A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BA92A8-E403-4108-85C9-7D19AA0F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0C4BF92-665F-4D22-AFEA-1BBB447D65C2}"/>
              </a:ext>
            </a:extLst>
          </p:cNvPr>
          <p:cNvSpPr txBox="1">
            <a:spLocks/>
          </p:cNvSpPr>
          <p:nvPr userDrawn="1"/>
        </p:nvSpPr>
        <p:spPr>
          <a:xfrm>
            <a:off x="838200" y="294005"/>
            <a:ext cx="10515600" cy="528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AA2EF00-31F9-4CFB-801D-B9D47C401BD4}"/>
              </a:ext>
            </a:extLst>
          </p:cNvPr>
          <p:cNvCxnSpPr/>
          <p:nvPr userDrawn="1"/>
        </p:nvCxnSpPr>
        <p:spPr>
          <a:xfrm>
            <a:off x="838200" y="965200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6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63014-2854-42B2-B2AA-645B7ECB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88720"/>
            <a:ext cx="3932237" cy="86867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C8DE9FC-9F84-4C94-ABA5-C201711C2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88720"/>
            <a:ext cx="6172200" cy="467233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273E58-2C6F-4DBB-8C12-CFD9363BF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7F42BA-5784-43FE-9B39-CC076F63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C34713-B0AA-4A5D-8FED-3A6A6D70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1F35D8-FC9E-4A29-8BC0-7C2EB968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DA7ED08-9F77-4CCF-A4D0-7F75FB3E4B17}"/>
              </a:ext>
            </a:extLst>
          </p:cNvPr>
          <p:cNvSpPr txBox="1">
            <a:spLocks/>
          </p:cNvSpPr>
          <p:nvPr userDrawn="1"/>
        </p:nvSpPr>
        <p:spPr>
          <a:xfrm>
            <a:off x="838200" y="294005"/>
            <a:ext cx="10515600" cy="528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39CCC21-18D0-4D32-8781-012938875075}"/>
              </a:ext>
            </a:extLst>
          </p:cNvPr>
          <p:cNvCxnSpPr/>
          <p:nvPr userDrawn="1"/>
        </p:nvCxnSpPr>
        <p:spPr>
          <a:xfrm>
            <a:off x="838200" y="965200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37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3CF103-BCA3-40D2-8F82-CBF6B2EE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8330D1-21FE-4AA6-A2A4-10DE9CF35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7A3F20-1604-4F4E-A1EF-C7DCFDAB6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9EAEB2-9397-48DE-B24C-A2CFE18E0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A9BE7B-9A15-49DC-9E5F-BF5EF3851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6458B-701F-48CF-81A9-D6BB523142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5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1.png"/><Relationship Id="rId10" Type="http://schemas.microsoft.com/office/2007/relationships/hdphoto" Target="../media/hdphoto12.wdp"/><Relationship Id="rId4" Type="http://schemas.openxmlformats.org/officeDocument/2006/relationships/image" Target="../media/image34.sv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1.sv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hyperlink" Target="https://blog.crownbio.com/pdx-personalized-medicine#_" TargetMode="External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4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23" Type="http://schemas.openxmlformats.org/officeDocument/2006/relationships/image" Target="../media/image32.svg"/><Relationship Id="rId10" Type="http://schemas.openxmlformats.org/officeDocument/2006/relationships/image" Target="../media/image20.svg"/><Relationship Id="rId19" Type="http://schemas.openxmlformats.org/officeDocument/2006/relationships/image" Target="../media/image28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32" Type="http://schemas.openxmlformats.org/officeDocument/2006/relationships/image" Target="../media/image22.png"/><Relationship Id="rId5" Type="http://schemas.openxmlformats.org/officeDocument/2006/relationships/image" Target="../media/image36.png"/><Relationship Id="rId28" Type="http://schemas.openxmlformats.org/officeDocument/2006/relationships/image" Target="../media/image39.png"/><Relationship Id="rId31" Type="http://schemas.openxmlformats.org/officeDocument/2006/relationships/image" Target="../media/image42.svg"/><Relationship Id="rId4" Type="http://schemas.microsoft.com/office/2007/relationships/hdphoto" Target="../media/hdphoto6.wdp"/><Relationship Id="rId27" Type="http://schemas.openxmlformats.org/officeDocument/2006/relationships/image" Target="../media/image102.png"/><Relationship Id="rId30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41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11.sv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43.png"/><Relationship Id="rId1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microsoft.com/office/2007/relationships/hdphoto" Target="../media/hdphoto2.wdp"/><Relationship Id="rId9" Type="http://schemas.openxmlformats.org/officeDocument/2006/relationships/image" Target="../media/image5.png"/><Relationship Id="rId14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microsoft.com/office/2007/relationships/hdphoto" Target="../media/hdphoto9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image" Target="../media/image34.svg"/><Relationship Id="rId4" Type="http://schemas.openxmlformats.org/officeDocument/2006/relationships/image" Target="../media/image7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9.wdp"/><Relationship Id="rId3" Type="http://schemas.openxmlformats.org/officeDocument/2006/relationships/image" Target="../media/image52.png"/><Relationship Id="rId7" Type="http://schemas.openxmlformats.org/officeDocument/2006/relationships/image" Target="../media/image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svg"/><Relationship Id="rId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ata png">
            <a:extLst>
              <a:ext uri="{FF2B5EF4-FFF2-40B4-BE49-F238E27FC236}">
                <a16:creationId xmlns:a16="http://schemas.microsoft.com/office/drawing/2014/main" id="{986AF5B0-7EB9-4872-A19F-9BC6B8180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11" b="140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4A1AD3-1ED7-4F5E-987D-AC2E12B03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EXCEPTIONAL </a:t>
            </a:r>
            <a:br>
              <a:rPr lang="en-US" b="1" dirty="0"/>
            </a:br>
            <a:r>
              <a:rPr lang="en-US" b="1" dirty="0"/>
              <a:t>SURVIVAL MODEL </a:t>
            </a:r>
            <a:br>
              <a:rPr lang="en-US" b="1" dirty="0"/>
            </a:br>
            <a:r>
              <a:rPr lang="en-US" b="1" dirty="0"/>
              <a:t>MINING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4BF419-038D-4799-AFDC-A6932AC7D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93958"/>
          </a:xfrm>
        </p:spPr>
        <p:txBody>
          <a:bodyPr/>
          <a:lstStyle/>
          <a:p>
            <a:r>
              <a:rPr lang="pt-BR" dirty="0"/>
              <a:t>Juliana B. Mattos¹, </a:t>
            </a:r>
            <a:r>
              <a:rPr lang="pt-BR" dirty="0" err="1"/>
              <a:t>Eraylson</a:t>
            </a:r>
            <a:r>
              <a:rPr lang="pt-BR" dirty="0"/>
              <a:t> G. Silva¹, </a:t>
            </a:r>
            <a:br>
              <a:rPr lang="pt-BR" dirty="0"/>
            </a:br>
            <a:r>
              <a:rPr lang="pt-BR" dirty="0"/>
              <a:t>Paulo S. G. de Mattos Neto¹, </a:t>
            </a:r>
            <a:r>
              <a:rPr lang="pt-BR" dirty="0" err="1"/>
              <a:t>and</a:t>
            </a:r>
            <a:r>
              <a:rPr lang="pt-BR" dirty="0"/>
              <a:t> Renato Vimieiro²</a:t>
            </a:r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22B6CBA-2F46-42EF-8BCF-09AFFFF7196D}"/>
              </a:ext>
            </a:extLst>
          </p:cNvPr>
          <p:cNvSpPr txBox="1">
            <a:spLocks/>
          </p:cNvSpPr>
          <p:nvPr/>
        </p:nvSpPr>
        <p:spPr>
          <a:xfrm>
            <a:off x="1524000" y="4488071"/>
            <a:ext cx="9144000" cy="105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¹ Centro de </a:t>
            </a:r>
            <a:r>
              <a:rPr lang="en-US" sz="1600" dirty="0" err="1"/>
              <a:t>Informática</a:t>
            </a:r>
            <a:r>
              <a:rPr lang="en-US" sz="1600" dirty="0"/>
              <a:t>, </a:t>
            </a:r>
            <a:r>
              <a:rPr lang="en-US" sz="1600" dirty="0" err="1"/>
              <a:t>Universidade</a:t>
            </a:r>
            <a:r>
              <a:rPr lang="en-US" sz="1600" dirty="0"/>
              <a:t> Federal de Pernambuco, Recife-PE, </a:t>
            </a:r>
            <a:r>
              <a:rPr lang="en-US" sz="1600" dirty="0" err="1"/>
              <a:t>Brasil</a:t>
            </a:r>
            <a:br>
              <a:rPr lang="en-US" sz="1600" dirty="0"/>
            </a:br>
            <a:r>
              <a:rPr lang="en-US" sz="1600" dirty="0"/>
              <a:t>{jbm4,egs,psgmn}@cin.ufpe.br</a:t>
            </a:r>
          </a:p>
          <a:p>
            <a:r>
              <a:rPr lang="en-US" sz="1600" dirty="0"/>
              <a:t>² </a:t>
            </a:r>
            <a:r>
              <a:rPr lang="en-US" sz="1600" dirty="0" err="1"/>
              <a:t>Universidade</a:t>
            </a:r>
            <a:r>
              <a:rPr lang="en-US" sz="1600" dirty="0"/>
              <a:t> Federal de Minas Gerais, Belo Horizonte-MG, </a:t>
            </a:r>
            <a:r>
              <a:rPr lang="en-US" sz="1600" dirty="0" err="1"/>
              <a:t>Brasil</a:t>
            </a:r>
            <a:br>
              <a:rPr lang="en-US" sz="1600" dirty="0"/>
            </a:br>
            <a:r>
              <a:rPr lang="en-US" sz="1600" dirty="0"/>
              <a:t>rvimieiro@dcc.ufmg.br</a:t>
            </a:r>
          </a:p>
        </p:txBody>
      </p:sp>
    </p:spTree>
    <p:extLst>
      <p:ext uri="{BB962C8B-B14F-4D97-AF65-F5344CB8AC3E}">
        <p14:creationId xmlns:p14="http://schemas.microsoft.com/office/powerpoint/2010/main" val="103491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853F0-7A53-4756-BC4A-01FBD52F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Exceptional Survival Model Ant Miner – ESM-AM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522A02-3CE8-4D2B-84B8-04F3CC0F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EA65B1-FA09-4897-BDEE-D7491A3E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28B744-FFF6-4D87-BCD0-F682D94D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10</a:t>
            </a:fld>
            <a:endParaRPr lang="en-US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78FD34-9AB2-4242-9F79-4AA3CD56E22A}"/>
              </a:ext>
            </a:extLst>
          </p:cNvPr>
          <p:cNvGrpSpPr/>
          <p:nvPr/>
        </p:nvGrpSpPr>
        <p:grpSpPr>
          <a:xfrm>
            <a:off x="590574" y="4535433"/>
            <a:ext cx="3804691" cy="1329675"/>
            <a:chOff x="590574" y="4535433"/>
            <a:chExt cx="3804691" cy="1329675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D5A63862-8ED3-450F-9AE1-E13419F705F3}"/>
                </a:ext>
              </a:extLst>
            </p:cNvPr>
            <p:cNvGrpSpPr/>
            <p:nvPr/>
          </p:nvGrpSpPr>
          <p:grpSpPr>
            <a:xfrm>
              <a:off x="590574" y="4535433"/>
              <a:ext cx="3016482" cy="854637"/>
              <a:chOff x="570042" y="2152562"/>
              <a:chExt cx="3016482" cy="854637"/>
            </a:xfrm>
          </p:grpSpPr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5D4474D2-102B-4B2C-A283-3DD558AE2525}"/>
                  </a:ext>
                </a:extLst>
              </p:cNvPr>
              <p:cNvSpPr txBox="1"/>
              <p:nvPr/>
            </p:nvSpPr>
            <p:spPr>
              <a:xfrm>
                <a:off x="575166" y="2152562"/>
                <a:ext cx="3011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Search strategy:</a:t>
                </a:r>
              </a:p>
            </p:txBody>
          </p:sp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0B0DBF1B-E595-45DF-9470-EB89B35619A7}"/>
                  </a:ext>
                </a:extLst>
              </p:cNvPr>
              <p:cNvSpPr/>
              <p:nvPr/>
            </p:nvSpPr>
            <p:spPr>
              <a:xfrm>
                <a:off x="570042" y="2462913"/>
                <a:ext cx="3011358" cy="5442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ANT-COLONY OPTIMIZATION</a:t>
                </a:r>
              </a:p>
            </p:txBody>
          </p:sp>
        </p:grp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1EC01358-9C43-427F-93B5-BBC1B816851F}"/>
                </a:ext>
              </a:extLst>
            </p:cNvPr>
            <p:cNvGrpSpPr/>
            <p:nvPr/>
          </p:nvGrpSpPr>
          <p:grpSpPr>
            <a:xfrm>
              <a:off x="590574" y="5495775"/>
              <a:ext cx="3804691" cy="369333"/>
              <a:chOff x="3447091" y="2008713"/>
              <a:chExt cx="7680388" cy="783968"/>
            </a:xfrm>
          </p:grpSpPr>
          <p:pic>
            <p:nvPicPr>
              <p:cNvPr id="55" name="Google Shape;78;p16">
                <a:extLst>
                  <a:ext uri="{FF2B5EF4-FFF2-40B4-BE49-F238E27FC236}">
                    <a16:creationId xmlns:a16="http://schemas.microsoft.com/office/drawing/2014/main" id="{B13FF823-DB16-436A-94FF-37BA21EA3DAF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47091" y="2008713"/>
                <a:ext cx="1504567" cy="77573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Google Shape;79;p16">
                <a:extLst>
                  <a:ext uri="{FF2B5EF4-FFF2-40B4-BE49-F238E27FC236}">
                    <a16:creationId xmlns:a16="http://schemas.microsoft.com/office/drawing/2014/main" id="{40743377-9B57-44F6-85B2-8705B393EBA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997802" y="2008719"/>
                <a:ext cx="1504567" cy="7757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Google Shape;80;p16">
                <a:extLst>
                  <a:ext uri="{FF2B5EF4-FFF2-40B4-BE49-F238E27FC236}">
                    <a16:creationId xmlns:a16="http://schemas.microsoft.com/office/drawing/2014/main" id="{4C9449CC-4908-4DD8-A7E8-A2132FC4C151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41600" y="2008719"/>
                <a:ext cx="1504567" cy="7757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8" name="Google Shape;81;p16">
                <a:extLst>
                  <a:ext uri="{FF2B5EF4-FFF2-40B4-BE49-F238E27FC236}">
                    <a16:creationId xmlns:a16="http://schemas.microsoft.com/office/drawing/2014/main" id="{6A9D56D8-CBA7-4DB8-8D2B-9D55CD234AAB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622912" y="2016954"/>
                <a:ext cx="1504567" cy="7757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9" name="Google Shape;82;p16">
                <a:extLst>
                  <a:ext uri="{FF2B5EF4-FFF2-40B4-BE49-F238E27FC236}">
                    <a16:creationId xmlns:a16="http://schemas.microsoft.com/office/drawing/2014/main" id="{7BADF622-F630-45F8-84BF-7210A2B29E15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082260" y="2016948"/>
                <a:ext cx="1504559" cy="77573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008DA0-56E6-4015-87BB-C39570396A8C}"/>
              </a:ext>
            </a:extLst>
          </p:cNvPr>
          <p:cNvGrpSpPr/>
          <p:nvPr/>
        </p:nvGrpSpPr>
        <p:grpSpPr>
          <a:xfrm>
            <a:off x="592860" y="3414074"/>
            <a:ext cx="3110176" cy="1047841"/>
            <a:chOff x="592860" y="3782232"/>
            <a:chExt cx="3110176" cy="1047841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63E2F6D-0112-44CA-BF9C-3363B6B55956}"/>
                </a:ext>
              </a:extLst>
            </p:cNvPr>
            <p:cNvGrpSpPr/>
            <p:nvPr/>
          </p:nvGrpSpPr>
          <p:grpSpPr>
            <a:xfrm>
              <a:off x="592860" y="3782232"/>
              <a:ext cx="3016482" cy="864797"/>
              <a:chOff x="570042" y="2142402"/>
              <a:chExt cx="3016482" cy="864797"/>
            </a:xfrm>
          </p:grpSpPr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B9484F3-304C-4941-A1EC-3B8276618845}"/>
                  </a:ext>
                </a:extLst>
              </p:cNvPr>
              <p:cNvSpPr txBox="1"/>
              <p:nvPr/>
            </p:nvSpPr>
            <p:spPr>
              <a:xfrm>
                <a:off x="575166" y="2142402"/>
                <a:ext cx="3011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Interestingness measure:</a:t>
                </a:r>
              </a:p>
            </p:txBody>
          </p:sp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5673C923-A577-4B2E-BA2C-D8F63E65FC48}"/>
                  </a:ext>
                </a:extLst>
              </p:cNvPr>
              <p:cNvSpPr/>
              <p:nvPr/>
            </p:nvSpPr>
            <p:spPr>
              <a:xfrm>
                <a:off x="570042" y="2462913"/>
                <a:ext cx="2028420" cy="5442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LOGRANK STATISTICAL TEST</a:t>
                </a:r>
              </a:p>
            </p:txBody>
          </p:sp>
        </p:grpSp>
        <p:pic>
          <p:nvPicPr>
            <p:cNvPr id="8" name="Imagem 7" descr="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7E736A17-8693-4CAF-B6FE-1A340CEB5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8" t="9206" r="9286" b="8437"/>
            <a:stretch/>
          </p:blipFill>
          <p:spPr>
            <a:xfrm>
              <a:off x="2327851" y="4161414"/>
              <a:ext cx="1375185" cy="6686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1C9CBE7-7231-460F-AF10-1D927D44517E}"/>
              </a:ext>
            </a:extLst>
          </p:cNvPr>
          <p:cNvGrpSpPr/>
          <p:nvPr/>
        </p:nvGrpSpPr>
        <p:grpSpPr>
          <a:xfrm>
            <a:off x="5718638" y="2348218"/>
            <a:ext cx="4305087" cy="1725567"/>
            <a:chOff x="7166265" y="1648306"/>
            <a:chExt cx="4305087" cy="1725567"/>
          </a:xfrm>
          <a:effectLst/>
        </p:grpSpPr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FF36766A-F02A-4224-823A-603034B831D8}"/>
                </a:ext>
              </a:extLst>
            </p:cNvPr>
            <p:cNvGrpSpPr/>
            <p:nvPr/>
          </p:nvGrpSpPr>
          <p:grpSpPr>
            <a:xfrm>
              <a:off x="7166265" y="1648306"/>
              <a:ext cx="4279806" cy="1564018"/>
              <a:chOff x="5515916" y="3708949"/>
              <a:chExt cx="4279806" cy="1564018"/>
            </a:xfrm>
          </p:grpSpPr>
          <p:sp>
            <p:nvSpPr>
              <p:cNvPr id="64" name="Google Shape;63;p14">
                <a:extLst>
                  <a:ext uri="{FF2B5EF4-FFF2-40B4-BE49-F238E27FC236}">
                    <a16:creationId xmlns:a16="http://schemas.microsoft.com/office/drawing/2014/main" id="{D0696E55-C510-43E4-8070-11F36927EC38}"/>
                  </a:ext>
                </a:extLst>
              </p:cNvPr>
              <p:cNvSpPr txBox="1"/>
              <p:nvPr/>
            </p:nvSpPr>
            <p:spPr>
              <a:xfrm>
                <a:off x="8409266" y="4248409"/>
                <a:ext cx="138645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b="1">
                    <a:latin typeface="+mj-lt"/>
                  </a:defRPr>
                </a:lvl1pPr>
              </a:lstStyle>
              <a:p>
                <a:r>
                  <a:rPr lang="en-US" dirty="0"/>
                  <a:t>Consequent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Google Shape;64;p14">
                    <a:extLst>
                      <a:ext uri="{FF2B5EF4-FFF2-40B4-BE49-F238E27FC236}">
                        <a16:creationId xmlns:a16="http://schemas.microsoft.com/office/drawing/2014/main" id="{3EF611AC-C5E7-40D6-A4F8-53609779B8C2}"/>
                      </a:ext>
                    </a:extLst>
                  </p:cNvPr>
                  <p:cNvSpPr txBox="1"/>
                  <p:nvPr/>
                </p:nvSpPr>
                <p:spPr>
                  <a:xfrm>
                    <a:off x="5515916" y="4247267"/>
                    <a:ext cx="3683085" cy="1025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b="1" dirty="0">
                        <a:latin typeface="+mj-lt"/>
                      </a:rPr>
                      <a:t>Antecedent</a:t>
                    </a:r>
                    <a:r>
                      <a:rPr lang="pt-BR" dirty="0">
                        <a:latin typeface="+mj-lt"/>
                      </a:rPr>
                      <a:t>: </a:t>
                    </a: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pt-BR" sz="500" dirty="0">
                      <a:latin typeface="+mj-lt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pt-BR" sz="500" dirty="0">
                      <a:latin typeface="+mj-lt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pt-BR" sz="500" dirty="0">
                      <a:latin typeface="+mj-lt"/>
                    </a:endParaRPr>
                  </a:p>
                  <a:p>
                    <a:pPr lvl="0"/>
                    <a:r>
                      <a:rPr lang="pt-BR" sz="1600" dirty="0">
                        <a:latin typeface="+mj-lt"/>
                      </a:rPr>
                      <a:t>IF </a:t>
                    </a:r>
                    <a14:m>
                      <m:oMath xmlns:m="http://schemas.openxmlformats.org/officeDocument/2006/math"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ar-AE" sz="1600" b="1" dirty="0">
                        <a:latin typeface="+mj-lt"/>
                      </a:rPr>
                      <a:t> </a:t>
                    </a:r>
                    <a:r>
                      <a:rPr lang="pt-BR" sz="1600" dirty="0">
                        <a:latin typeface="+mj-lt"/>
                      </a:rPr>
                      <a:t>AND </a:t>
                    </a:r>
                    <a14:m>
                      <m:oMath xmlns:m="http://schemas.openxmlformats.org/officeDocument/2006/math"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𝒕𝒆𝒓𝒎</m:t>
                        </m:r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a14:m>
                    <a:r>
                      <a:rPr lang="pt-BR" sz="1600" dirty="0">
                        <a:latin typeface="+mj-lt"/>
                      </a:rPr>
                      <a:t> AND …</a:t>
                    </a:r>
                  </a:p>
                  <a:p>
                    <a:pPr lvl="0">
                      <a:lnSpc>
                        <a:spcPct val="115000"/>
                      </a:lnSpc>
                      <a:spcAft>
                        <a:spcPts val="1600"/>
                      </a:spcAft>
                      <a:buClr>
                        <a:schemeClr val="dk1"/>
                      </a:buClr>
                      <a:buSzPts val="1100"/>
                    </a:pPr>
                    <a14:m>
                      <m:oMath xmlns:m="http://schemas.openxmlformats.org/officeDocument/2006/math">
                        <m:r>
                          <a:rPr lang="pt-BR" sz="1600" b="0" i="1"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pt-BR" sz="1600" b="0" i="0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US" sz="1600" dirty="0">
                        <a:latin typeface="+mj-lt"/>
                      </a:rPr>
                      <a:t> &lt; attribute = value &gt;</a:t>
                    </a:r>
                  </a:p>
                </p:txBody>
              </p:sp>
            </mc:Choice>
            <mc:Fallback xmlns="">
              <p:sp>
                <p:nvSpPr>
                  <p:cNvPr id="65" name="Google Shape;64;p14">
                    <a:extLst>
                      <a:ext uri="{FF2B5EF4-FFF2-40B4-BE49-F238E27FC236}">
                        <a16:creationId xmlns:a16="http://schemas.microsoft.com/office/drawing/2014/main" id="{3EF611AC-C5E7-40D6-A4F8-53609779B8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5916" y="4247267"/>
                    <a:ext cx="3683085" cy="10257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325" b="-196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F374E89-BDE2-49B1-BE4A-6CEADF8E490B}"/>
                  </a:ext>
                </a:extLst>
              </p:cNvPr>
              <p:cNvSpPr txBox="1"/>
              <p:nvPr/>
            </p:nvSpPr>
            <p:spPr>
              <a:xfrm>
                <a:off x="5738200" y="3708949"/>
                <a:ext cx="3826561" cy="40011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6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IF &lt;conditions&gt; THEN &lt;KM model&gt;</a:t>
                </a:r>
              </a:p>
            </p:txBody>
          </p:sp>
          <p:sp>
            <p:nvSpPr>
              <p:cNvPr id="68" name="Chave Esquerda 67">
                <a:extLst>
                  <a:ext uri="{FF2B5EF4-FFF2-40B4-BE49-F238E27FC236}">
                    <a16:creationId xmlns:a16="http://schemas.microsoft.com/office/drawing/2014/main" id="{BEE541B9-F62B-4FB3-9FCD-0FF970231405}"/>
                  </a:ext>
                </a:extLst>
              </p:cNvPr>
              <p:cNvSpPr/>
              <p:nvPr/>
            </p:nvSpPr>
            <p:spPr>
              <a:xfrm rot="16200000">
                <a:off x="6431641" y="3387011"/>
                <a:ext cx="286849" cy="1533645"/>
              </a:xfrm>
              <a:prstGeom prst="leftBrace">
                <a:avLst>
                  <a:gd name="adj1" fmla="val 44804"/>
                  <a:gd name="adj2" fmla="val 1950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have Esquerda 68">
                <a:extLst>
                  <a:ext uri="{FF2B5EF4-FFF2-40B4-BE49-F238E27FC236}">
                    <a16:creationId xmlns:a16="http://schemas.microsoft.com/office/drawing/2014/main" id="{6EB6425B-DB51-4FA5-979C-3F0A398163C6}"/>
                  </a:ext>
                </a:extLst>
              </p:cNvPr>
              <p:cNvSpPr/>
              <p:nvPr/>
            </p:nvSpPr>
            <p:spPr>
              <a:xfrm rot="16200000">
                <a:off x="8636749" y="3507100"/>
                <a:ext cx="286849" cy="1295727"/>
              </a:xfrm>
              <a:prstGeom prst="leftBrace">
                <a:avLst>
                  <a:gd name="adj1" fmla="val 44804"/>
                  <a:gd name="adj2" fmla="val 85501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62" name="Imagem 61" descr="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C4635747-1014-416B-B2F2-B4F5D1E3A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6" t="8881" r="7994" b="7994"/>
            <a:stretch/>
          </p:blipFill>
          <p:spPr>
            <a:xfrm>
              <a:off x="9952780" y="2635494"/>
              <a:ext cx="1518572" cy="73837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520F472-EBDF-4144-851B-51AB5E163EBD}"/>
              </a:ext>
            </a:extLst>
          </p:cNvPr>
          <p:cNvSpPr/>
          <p:nvPr/>
        </p:nvSpPr>
        <p:spPr>
          <a:xfrm>
            <a:off x="617767" y="1177558"/>
            <a:ext cx="3496330" cy="9947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>
                <a:solidFill>
                  <a:schemeClr val="tx1"/>
                </a:solidFill>
              </a:rPr>
              <a:t>EMM FRAMEWORK:</a:t>
            </a:r>
          </a:p>
          <a:p>
            <a:endParaRPr lang="en-GB" sz="300" b="1" u="sng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Search for subgroups with </a:t>
            </a:r>
            <a:r>
              <a:rPr lang="en-US" u="sng" dirty="0">
                <a:solidFill>
                  <a:schemeClr val="tx1"/>
                </a:solidFill>
              </a:rPr>
              <a:t>exceptional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survival functions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A6E5629-2FC6-4001-8FEB-9ED24156649C}"/>
              </a:ext>
            </a:extLst>
          </p:cNvPr>
          <p:cNvGrpSpPr/>
          <p:nvPr/>
        </p:nvGrpSpPr>
        <p:grpSpPr>
          <a:xfrm>
            <a:off x="624066" y="2249086"/>
            <a:ext cx="3078970" cy="1049263"/>
            <a:chOff x="624066" y="2249086"/>
            <a:chExt cx="3078970" cy="1049263"/>
          </a:xfrm>
        </p:grpSpPr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id="{2D1D4812-09B1-4F76-87CC-0F77148B432D}"/>
                </a:ext>
              </a:extLst>
            </p:cNvPr>
            <p:cNvGrpSpPr/>
            <p:nvPr/>
          </p:nvGrpSpPr>
          <p:grpSpPr>
            <a:xfrm>
              <a:off x="624066" y="2249086"/>
              <a:ext cx="3016482" cy="854637"/>
              <a:chOff x="570042" y="2152562"/>
              <a:chExt cx="3016482" cy="854637"/>
            </a:xfrm>
          </p:grpSpPr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B322D2DC-0EA0-42C0-AB25-9DB6F412F13E}"/>
                  </a:ext>
                </a:extLst>
              </p:cNvPr>
              <p:cNvSpPr txBox="1"/>
              <p:nvPr/>
            </p:nvSpPr>
            <p:spPr>
              <a:xfrm>
                <a:off x="575166" y="2152562"/>
                <a:ext cx="3011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Model</a:t>
                </a:r>
                <a:r>
                  <a:rPr lang="en-US" i="1" dirty="0"/>
                  <a:t>:</a:t>
                </a:r>
              </a:p>
            </p:txBody>
          </p:sp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DC61AFDF-F174-4358-806B-657825C73680}"/>
                  </a:ext>
                </a:extLst>
              </p:cNvPr>
              <p:cNvSpPr/>
              <p:nvPr/>
            </p:nvSpPr>
            <p:spPr>
              <a:xfrm>
                <a:off x="570042" y="2462913"/>
                <a:ext cx="1997214" cy="5442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KAPLAN MEIER (KM) ESTIMATES</a:t>
                </a:r>
              </a:p>
            </p:txBody>
          </p:sp>
        </p:grpSp>
        <p:pic>
          <p:nvPicPr>
            <p:cNvPr id="3" name="Imagem 2" descr="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59EA68C7-4D4B-43E9-B775-8E1C2C58E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6" t="8881" r="7994" b="7994"/>
            <a:stretch/>
          </p:blipFill>
          <p:spPr>
            <a:xfrm>
              <a:off x="2327851" y="2629690"/>
              <a:ext cx="1375185" cy="6686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EC8B045E-8261-48AF-B2A2-B5544BDEDD13}"/>
              </a:ext>
            </a:extLst>
          </p:cNvPr>
          <p:cNvSpPr txBox="1"/>
          <p:nvPr/>
        </p:nvSpPr>
        <p:spPr>
          <a:xfrm>
            <a:off x="6732198" y="1735659"/>
            <a:ext cx="227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Output</a:t>
            </a:r>
            <a:r>
              <a:rPr lang="en-US" i="1" dirty="0"/>
              <a:t>: SET OF RULES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6037834-CB5F-47E9-B703-6C1CFCCB917D}"/>
              </a:ext>
            </a:extLst>
          </p:cNvPr>
          <p:cNvGrpSpPr/>
          <p:nvPr/>
        </p:nvGrpSpPr>
        <p:grpSpPr>
          <a:xfrm>
            <a:off x="4995431" y="4487836"/>
            <a:ext cx="5751501" cy="702792"/>
            <a:chOff x="4928216" y="4531907"/>
            <a:chExt cx="5751501" cy="702792"/>
          </a:xfrm>
        </p:grpSpPr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87EFE009-45B3-4717-AFBD-83B908DC7E69}"/>
                </a:ext>
              </a:extLst>
            </p:cNvPr>
            <p:cNvSpPr txBox="1"/>
            <p:nvPr/>
          </p:nvSpPr>
          <p:spPr>
            <a:xfrm>
              <a:off x="4928216" y="4549105"/>
              <a:ext cx="2616394" cy="646331"/>
            </a:xfrm>
            <a:prstGeom prst="rect">
              <a:avLst/>
            </a:prstGeom>
            <a:solidFill>
              <a:srgbClr val="EFF1F5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EXCEPTIONAL SUBGROUP</a:t>
              </a:r>
            </a:p>
            <a:p>
              <a:r>
                <a:rPr lang="en-US" b="1" dirty="0"/>
                <a:t>CHARACTERISATION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43FA30B6-44D5-46C9-ACC9-E2CCADE957FC}"/>
                </a:ext>
              </a:extLst>
            </p:cNvPr>
            <p:cNvSpPr txBox="1"/>
            <p:nvPr/>
          </p:nvSpPr>
          <p:spPr>
            <a:xfrm>
              <a:off x="8458076" y="4531907"/>
              <a:ext cx="2221641" cy="646331"/>
            </a:xfrm>
            <a:prstGeom prst="rect">
              <a:avLst/>
            </a:prstGeom>
            <a:solidFill>
              <a:srgbClr val="EFF1F5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pPr algn="r"/>
              <a:r>
                <a:rPr lang="en-US" dirty="0"/>
                <a:t>SUBGROUP’S </a:t>
              </a:r>
              <a:br>
                <a:rPr lang="en-US" dirty="0"/>
              </a:br>
              <a:r>
                <a:rPr lang="en-US" dirty="0"/>
                <a:t>SURVIVAL MODEL </a:t>
              </a:r>
            </a:p>
          </p:txBody>
        </p:sp>
        <p:sp>
          <p:nvSpPr>
            <p:cNvPr id="18" name="Seta: para a Direita 17">
              <a:extLst>
                <a:ext uri="{FF2B5EF4-FFF2-40B4-BE49-F238E27FC236}">
                  <a16:creationId xmlns:a16="http://schemas.microsoft.com/office/drawing/2014/main" id="{713051F4-3409-4833-9B97-74326A3A4EBB}"/>
                </a:ext>
              </a:extLst>
            </p:cNvPr>
            <p:cNvSpPr/>
            <p:nvPr/>
          </p:nvSpPr>
          <p:spPr>
            <a:xfrm>
              <a:off x="7396823" y="4776560"/>
              <a:ext cx="1209040" cy="458139"/>
            </a:xfrm>
            <a:prstGeom prst="rightArrow">
              <a:avLst>
                <a:gd name="adj1" fmla="val 36694"/>
                <a:gd name="adj2" fmla="val 8326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8547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853F0-7A53-4756-BC4A-01FBD52F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Exceptional Survival Model Ant Miner – ESM-AM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522A02-3CE8-4D2B-84B8-04F3CC0F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EA65B1-FA09-4897-BDEE-D7491A3E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28B744-FFF6-4D87-BCD0-F682D94D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11</a:t>
            </a:fld>
            <a:endParaRPr lang="en-US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7A71CA9-A2C6-4287-AFB3-93D763CCC4C8}"/>
              </a:ext>
            </a:extLst>
          </p:cNvPr>
          <p:cNvGrpSpPr/>
          <p:nvPr/>
        </p:nvGrpSpPr>
        <p:grpSpPr>
          <a:xfrm>
            <a:off x="5922614" y="1109645"/>
            <a:ext cx="6008915" cy="1138774"/>
            <a:chOff x="5987142" y="1688326"/>
            <a:chExt cx="6008915" cy="1138774"/>
          </a:xfrm>
        </p:grpSpPr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19047993-AEB5-496B-8035-B3FAD4764229}"/>
                </a:ext>
              </a:extLst>
            </p:cNvPr>
            <p:cNvSpPr txBox="1"/>
            <p:nvPr/>
          </p:nvSpPr>
          <p:spPr>
            <a:xfrm>
              <a:off x="5987142" y="1688326"/>
              <a:ext cx="5588043" cy="646331"/>
            </a:xfrm>
            <a:prstGeom prst="rect">
              <a:avLst/>
            </a:prstGeom>
            <a:solidFill>
              <a:srgbClr val="EFF1F5"/>
            </a:solidFill>
          </p:spPr>
          <p:txBody>
            <a:bodyPr wrap="square">
              <a:spAutoFit/>
            </a:bodyPr>
            <a:lstStyle/>
            <a:p>
              <a:r>
                <a:rPr lang="en-US" dirty="0"/>
                <a:t>Adaptation of the </a:t>
              </a:r>
              <a:r>
                <a:rPr lang="en-US" b="1" dirty="0"/>
                <a:t>Ant-Miner</a:t>
              </a:r>
              <a:r>
                <a:rPr lang="en-US" dirty="0"/>
                <a:t> algorithm</a:t>
              </a:r>
            </a:p>
            <a:p>
              <a:r>
                <a:rPr lang="en-US" dirty="0"/>
                <a:t>to discover subgroups with exceptional survival functions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2306C8F-F658-40A1-A3B2-0F1847F84E8A}"/>
                </a:ext>
              </a:extLst>
            </p:cNvPr>
            <p:cNvSpPr txBox="1"/>
            <p:nvPr/>
          </p:nvSpPr>
          <p:spPr>
            <a:xfrm>
              <a:off x="5987142" y="2334657"/>
              <a:ext cx="600891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dirty="0"/>
                <a:t> </a:t>
              </a:r>
              <a:r>
                <a:rPr lang="en-US" sz="1300" dirty="0" err="1"/>
                <a:t>Parpinelli</a:t>
              </a:r>
              <a:r>
                <a:rPr lang="en-US" sz="1300" dirty="0"/>
                <a:t>, R.S., Lopes, H.S., Freitas, A.A.: Data mining with an ant colony optimization algorithm. IEEE Transactions on Evolutionary Computation 6(4), 321–332 (2002)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6CA2740-3C61-4DE3-8A21-8992ED9E1945}"/>
              </a:ext>
            </a:extLst>
          </p:cNvPr>
          <p:cNvGrpSpPr/>
          <p:nvPr/>
        </p:nvGrpSpPr>
        <p:grpSpPr>
          <a:xfrm>
            <a:off x="499850" y="3905323"/>
            <a:ext cx="3257581" cy="1909357"/>
            <a:chOff x="391436" y="1070034"/>
            <a:chExt cx="3257581" cy="1909357"/>
          </a:xfrm>
        </p:grpSpPr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615A09EB-89AB-4122-9F34-F42D975B8813}"/>
                </a:ext>
              </a:extLst>
            </p:cNvPr>
            <p:cNvSpPr txBox="1"/>
            <p:nvPr/>
          </p:nvSpPr>
          <p:spPr>
            <a:xfrm>
              <a:off x="554752" y="1409731"/>
              <a:ext cx="3094265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User-defined parameters:</a:t>
              </a:r>
            </a:p>
            <a:p>
              <a:pPr marL="342900" indent="-342900">
                <a:buAutoNum type="arabicParenBoth"/>
              </a:pPr>
              <a:r>
                <a:rPr lang="en-US" sz="1600" dirty="0" err="1"/>
                <a:t>no_of_ants</a:t>
              </a:r>
              <a:endParaRPr lang="en-US" sz="1600" dirty="0"/>
            </a:p>
            <a:p>
              <a:pPr marL="342900" indent="-342900">
                <a:buAutoNum type="arabicParenBoth"/>
              </a:pPr>
              <a:r>
                <a:rPr lang="en-US" sz="1600" dirty="0" err="1"/>
                <a:t>max_uncovered_cases</a:t>
              </a:r>
              <a:endParaRPr lang="en-US" sz="1600" dirty="0"/>
            </a:p>
            <a:p>
              <a:pPr marL="342900" indent="-342900">
                <a:buAutoNum type="arabicParenBoth"/>
              </a:pPr>
              <a:r>
                <a:rPr lang="en-US" sz="1600" dirty="0" err="1"/>
                <a:t>no_rules_converg</a:t>
              </a:r>
              <a:endParaRPr lang="en-US" sz="1600" dirty="0"/>
            </a:p>
            <a:p>
              <a:pPr marL="342900" indent="-342900">
                <a:buAutoNum type="arabicParenBoth"/>
              </a:pPr>
              <a:r>
                <a:rPr lang="en-US" sz="1600" dirty="0" err="1"/>
                <a:t>min_cases_per_rule</a:t>
              </a:r>
              <a:endParaRPr lang="en-US" sz="1600" dirty="0"/>
            </a:p>
            <a:p>
              <a:pPr marL="342900" indent="-342900">
                <a:buAutoNum type="arabicParenBoth"/>
              </a:pPr>
              <a:r>
                <a:rPr lang="en-US" sz="1600" dirty="0"/>
                <a:t>α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F05E02D-1F73-4C94-A696-8F14EA68A939}"/>
                </a:ext>
              </a:extLst>
            </p:cNvPr>
            <p:cNvSpPr txBox="1"/>
            <p:nvPr/>
          </p:nvSpPr>
          <p:spPr>
            <a:xfrm>
              <a:off x="391436" y="1070034"/>
              <a:ext cx="3053443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/>
                <a:t>COVERING-BASED APPROACH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75C2A7D-4211-4838-8F50-8C668F8A4149}"/>
              </a:ext>
            </a:extLst>
          </p:cNvPr>
          <p:cNvGrpSpPr/>
          <p:nvPr/>
        </p:nvGrpSpPr>
        <p:grpSpPr>
          <a:xfrm>
            <a:off x="96822" y="1033416"/>
            <a:ext cx="8685566" cy="5126661"/>
            <a:chOff x="3461850" y="1099907"/>
            <a:chExt cx="8685566" cy="5126661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B06B5466-5631-478D-BF62-33D9C3DCA76F}"/>
                </a:ext>
              </a:extLst>
            </p:cNvPr>
            <p:cNvGrpSpPr/>
            <p:nvPr/>
          </p:nvGrpSpPr>
          <p:grpSpPr>
            <a:xfrm>
              <a:off x="3461850" y="1099907"/>
              <a:ext cx="5786224" cy="2842185"/>
              <a:chOff x="2962883" y="947161"/>
              <a:chExt cx="5786224" cy="2842185"/>
            </a:xfrm>
          </p:grpSpPr>
          <p:grpSp>
            <p:nvGrpSpPr>
              <p:cNvPr id="27" name="Agrupar 26">
                <a:extLst>
                  <a:ext uri="{FF2B5EF4-FFF2-40B4-BE49-F238E27FC236}">
                    <a16:creationId xmlns:a16="http://schemas.microsoft.com/office/drawing/2014/main" id="{FAD021D8-4FEF-4580-B99C-AB139723CB95}"/>
                  </a:ext>
                </a:extLst>
              </p:cNvPr>
              <p:cNvGrpSpPr/>
              <p:nvPr/>
            </p:nvGrpSpPr>
            <p:grpSpPr>
              <a:xfrm>
                <a:off x="6016326" y="947161"/>
                <a:ext cx="2732781" cy="1135389"/>
                <a:chOff x="8750701" y="3888253"/>
                <a:chExt cx="2732781" cy="1135389"/>
              </a:xfrm>
            </p:grpSpPr>
            <p:sp>
              <p:nvSpPr>
                <p:cNvPr id="35" name="Retângulo: Cantos Arredondados 34">
                  <a:extLst>
                    <a:ext uri="{FF2B5EF4-FFF2-40B4-BE49-F238E27FC236}">
                      <a16:creationId xmlns:a16="http://schemas.microsoft.com/office/drawing/2014/main" id="{461F5750-DCD2-4DE3-A268-4D36CCB1C54F}"/>
                    </a:ext>
                  </a:extLst>
                </p:cNvPr>
                <p:cNvSpPr/>
                <p:nvPr/>
              </p:nvSpPr>
              <p:spPr>
                <a:xfrm>
                  <a:off x="8750701" y="3888253"/>
                  <a:ext cx="2732781" cy="405486"/>
                </a:xfrm>
                <a:prstGeom prst="roundRect">
                  <a:avLst/>
                </a:prstGeom>
                <a:no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Stop condition:</a:t>
                  </a:r>
                </a:p>
              </p:txBody>
            </p:sp>
            <p:grpSp>
              <p:nvGrpSpPr>
                <p:cNvPr id="29" name="Agrupar 28">
                  <a:extLst>
                    <a:ext uri="{FF2B5EF4-FFF2-40B4-BE49-F238E27FC236}">
                      <a16:creationId xmlns:a16="http://schemas.microsoft.com/office/drawing/2014/main" id="{7A45A568-A015-41B9-81C7-3998B6AE1970}"/>
                    </a:ext>
                  </a:extLst>
                </p:cNvPr>
                <p:cNvGrpSpPr/>
                <p:nvPr/>
              </p:nvGrpSpPr>
              <p:grpSpPr>
                <a:xfrm>
                  <a:off x="8827735" y="4165408"/>
                  <a:ext cx="2126392" cy="543785"/>
                  <a:chOff x="8322274" y="4250982"/>
                  <a:chExt cx="2126392" cy="543785"/>
                </a:xfrm>
              </p:grpSpPr>
              <p:pic>
                <p:nvPicPr>
                  <p:cNvPr id="33" name="Gráfico 32" descr="Seta de linha: curva ligeira">
                    <a:extLst>
                      <a:ext uri="{FF2B5EF4-FFF2-40B4-BE49-F238E27FC236}">
                        <a16:creationId xmlns:a16="http://schemas.microsoft.com/office/drawing/2014/main" id="{29C5DAD1-21FB-4F4E-8025-27533D80D4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22274" y="4250982"/>
                    <a:ext cx="257469" cy="543785"/>
                  </a:xfrm>
                  <a:prstGeom prst="rect">
                    <a:avLst/>
                  </a:prstGeom>
                </p:spPr>
              </p:pic>
              <p:sp>
                <p:nvSpPr>
                  <p:cNvPr id="34" name="CaixaDeTexto 33">
                    <a:extLst>
                      <a:ext uri="{FF2B5EF4-FFF2-40B4-BE49-F238E27FC236}">
                        <a16:creationId xmlns:a16="http://schemas.microsoft.com/office/drawing/2014/main" id="{EA80BDC5-021E-4354-9130-8BAC00093282}"/>
                      </a:ext>
                    </a:extLst>
                  </p:cNvPr>
                  <p:cNvSpPr txBox="1"/>
                  <p:nvPr/>
                </p:nvSpPr>
                <p:spPr>
                  <a:xfrm>
                    <a:off x="8503196" y="4302220"/>
                    <a:ext cx="194547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rPr>
                      <a:t>Uncovered cases</a:t>
                    </a:r>
                  </a:p>
                </p:txBody>
              </p:sp>
            </p:grpSp>
            <p:grpSp>
              <p:nvGrpSpPr>
                <p:cNvPr id="30" name="Agrupar 29">
                  <a:extLst>
                    <a:ext uri="{FF2B5EF4-FFF2-40B4-BE49-F238E27FC236}">
                      <a16:creationId xmlns:a16="http://schemas.microsoft.com/office/drawing/2014/main" id="{0EEDFB61-FDF6-4F40-B1F6-7F21F910780C}"/>
                    </a:ext>
                  </a:extLst>
                </p:cNvPr>
                <p:cNvGrpSpPr/>
                <p:nvPr/>
              </p:nvGrpSpPr>
              <p:grpSpPr>
                <a:xfrm>
                  <a:off x="8819229" y="4479857"/>
                  <a:ext cx="2368163" cy="543785"/>
                  <a:chOff x="8322275" y="4250982"/>
                  <a:chExt cx="2368163" cy="543785"/>
                </a:xfrm>
              </p:grpSpPr>
              <p:pic>
                <p:nvPicPr>
                  <p:cNvPr id="31" name="Gráfico 30" descr="Seta de linha: curva ligeira">
                    <a:extLst>
                      <a:ext uri="{FF2B5EF4-FFF2-40B4-BE49-F238E27FC236}">
                        <a16:creationId xmlns:a16="http://schemas.microsoft.com/office/drawing/2014/main" id="{6C014111-AC8C-48AE-910C-70999F4F3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22275" y="4250982"/>
                    <a:ext cx="252254" cy="543785"/>
                  </a:xfrm>
                  <a:prstGeom prst="rect">
                    <a:avLst/>
                  </a:prstGeom>
                </p:spPr>
              </p:pic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81845069-9A81-42A1-A394-E5DDD161089D}"/>
                      </a:ext>
                    </a:extLst>
                  </p:cNvPr>
                  <p:cNvSpPr txBox="1"/>
                  <p:nvPr/>
                </p:nvSpPr>
                <p:spPr>
                  <a:xfrm>
                    <a:off x="8503195" y="4302221"/>
                    <a:ext cx="2187243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rPr>
                      <a:t>Number of iterations</a:t>
                    </a:r>
                  </a:p>
                </p:txBody>
              </p:sp>
            </p:grpSp>
          </p:grpSp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A4C190F4-8B43-4126-9EAC-CDBEB5C9F218}"/>
                  </a:ext>
                </a:extLst>
              </p:cNvPr>
              <p:cNvGrpSpPr/>
              <p:nvPr/>
            </p:nvGrpSpPr>
            <p:grpSpPr>
              <a:xfrm>
                <a:off x="2962883" y="1168251"/>
                <a:ext cx="4772792" cy="2621095"/>
                <a:chOff x="6089948" y="1519699"/>
                <a:chExt cx="5371803" cy="3570669"/>
              </a:xfrm>
            </p:grpSpPr>
            <p:pic>
              <p:nvPicPr>
                <p:cNvPr id="19" name="Imagem 18" descr="Tela de celular com texto preto sobre fundo branco&#10;&#10;Descrição gerada automaticamente">
                  <a:extLst>
                    <a:ext uri="{FF2B5EF4-FFF2-40B4-BE49-F238E27FC236}">
                      <a16:creationId xmlns:a16="http://schemas.microsoft.com/office/drawing/2014/main" id="{AACB6C97-0C7C-496F-91A9-983275FF3D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89948" y="1519699"/>
                  <a:ext cx="5371803" cy="3570669"/>
                </a:xfrm>
                <a:prstGeom prst="rect">
                  <a:avLst/>
                </a:prstGeom>
              </p:spPr>
            </p:pic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924C0AEE-3037-442C-B2D6-0040C430F5D7}"/>
                    </a:ext>
                  </a:extLst>
                </p:cNvPr>
                <p:cNvSpPr/>
                <p:nvPr/>
              </p:nvSpPr>
              <p:spPr>
                <a:xfrm>
                  <a:off x="10899187" y="2741225"/>
                  <a:ext cx="296636" cy="28302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99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26" name="Elipse 25">
                  <a:extLst>
                    <a:ext uri="{FF2B5EF4-FFF2-40B4-BE49-F238E27FC236}">
                      <a16:creationId xmlns:a16="http://schemas.microsoft.com/office/drawing/2014/main" id="{6E0EA6DA-FCC8-41D0-A6CA-81002FB9D380}"/>
                    </a:ext>
                  </a:extLst>
                </p:cNvPr>
                <p:cNvSpPr/>
                <p:nvPr/>
              </p:nvSpPr>
              <p:spPr>
                <a:xfrm>
                  <a:off x="10890036" y="3891535"/>
                  <a:ext cx="296636" cy="28302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99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38" name="Elipse 37">
                  <a:extLst>
                    <a:ext uri="{FF2B5EF4-FFF2-40B4-BE49-F238E27FC236}">
                      <a16:creationId xmlns:a16="http://schemas.microsoft.com/office/drawing/2014/main" id="{DA32FE8D-5FB1-436E-80EE-B13CAC13A741}"/>
                    </a:ext>
                  </a:extLst>
                </p:cNvPr>
                <p:cNvSpPr/>
                <p:nvPr/>
              </p:nvSpPr>
              <p:spPr>
                <a:xfrm>
                  <a:off x="9010117" y="3934512"/>
                  <a:ext cx="296636" cy="28302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99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</p:grpSp>
        <p:pic>
          <p:nvPicPr>
            <p:cNvPr id="53" name="Imagem 52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C2BC8B35-B4D7-44D5-9807-59844F5D5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7A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43" b="32606"/>
            <a:stretch/>
          </p:blipFill>
          <p:spPr>
            <a:xfrm rot="18070879" flipV="1">
              <a:off x="8508232" y="2449416"/>
              <a:ext cx="555717" cy="1550638"/>
            </a:xfrm>
            <a:prstGeom prst="rect">
              <a:avLst/>
            </a:prstGeom>
          </p:spPr>
        </p:pic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EAE2662A-3A5C-40F7-B131-FFA5700C8AD6}"/>
                </a:ext>
              </a:extLst>
            </p:cNvPr>
            <p:cNvGrpSpPr/>
            <p:nvPr/>
          </p:nvGrpSpPr>
          <p:grpSpPr>
            <a:xfrm>
              <a:off x="6515293" y="3436229"/>
              <a:ext cx="5632123" cy="2790339"/>
              <a:chOff x="6361457" y="2979391"/>
              <a:chExt cx="5632123" cy="2790339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AC3B4257-2361-48F2-B958-609DACE55120}"/>
                  </a:ext>
                </a:extLst>
              </p:cNvPr>
              <p:cNvGrpSpPr/>
              <p:nvPr/>
            </p:nvGrpSpPr>
            <p:grpSpPr>
              <a:xfrm>
                <a:off x="6361457" y="3148635"/>
                <a:ext cx="4772074" cy="2621095"/>
                <a:chOff x="1481359" y="2757210"/>
                <a:chExt cx="5227751" cy="3474917"/>
              </a:xfrm>
            </p:grpSpPr>
            <p:grpSp>
              <p:nvGrpSpPr>
                <p:cNvPr id="47" name="Agrupar 46">
                  <a:extLst>
                    <a:ext uri="{FF2B5EF4-FFF2-40B4-BE49-F238E27FC236}">
                      <a16:creationId xmlns:a16="http://schemas.microsoft.com/office/drawing/2014/main" id="{8D4D5694-2B1B-4470-9E4A-83D103BF5B6A}"/>
                    </a:ext>
                  </a:extLst>
                </p:cNvPr>
                <p:cNvGrpSpPr/>
                <p:nvPr/>
              </p:nvGrpSpPr>
              <p:grpSpPr>
                <a:xfrm>
                  <a:off x="1481359" y="2757210"/>
                  <a:ext cx="5227751" cy="3474917"/>
                  <a:chOff x="1481359" y="2757210"/>
                  <a:chExt cx="5227751" cy="3474917"/>
                </a:xfrm>
              </p:grpSpPr>
              <p:pic>
                <p:nvPicPr>
                  <p:cNvPr id="51" name="Imagem 50">
                    <a:extLst>
                      <a:ext uri="{FF2B5EF4-FFF2-40B4-BE49-F238E27FC236}">
                        <a16:creationId xmlns:a16="http://schemas.microsoft.com/office/drawing/2014/main" id="{F7C2A545-6431-474A-8657-525FB7A23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81359" y="2757210"/>
                    <a:ext cx="5227751" cy="3474917"/>
                  </a:xfrm>
                  <a:prstGeom prst="rect">
                    <a:avLst/>
                  </a:prstGeom>
                </p:spPr>
              </p:pic>
              <p:sp>
                <p:nvSpPr>
                  <p:cNvPr id="52" name="Fluxograma: Terminação 51">
                    <a:extLst>
                      <a:ext uri="{FF2B5EF4-FFF2-40B4-BE49-F238E27FC236}">
                        <a16:creationId xmlns:a16="http://schemas.microsoft.com/office/drawing/2014/main" id="{8E386E2B-B768-4BDB-A0E0-068AEDC65715}"/>
                      </a:ext>
                    </a:extLst>
                  </p:cNvPr>
                  <p:cNvSpPr/>
                  <p:nvPr/>
                </p:nvSpPr>
                <p:spPr>
                  <a:xfrm>
                    <a:off x="3325587" y="3069771"/>
                    <a:ext cx="1213756" cy="610895"/>
                  </a:xfrm>
                  <a:prstGeom prst="flowChartTerminator">
                    <a:avLst/>
                  </a:prstGeom>
                  <a:noFill/>
                  <a:ln w="28575">
                    <a:solidFill>
                      <a:srgbClr val="99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8" name="Elipse 47">
                  <a:extLst>
                    <a:ext uri="{FF2B5EF4-FFF2-40B4-BE49-F238E27FC236}">
                      <a16:creationId xmlns:a16="http://schemas.microsoft.com/office/drawing/2014/main" id="{2C70D885-8BC5-44E9-A44D-91448C7AD3BB}"/>
                    </a:ext>
                  </a:extLst>
                </p:cNvPr>
                <p:cNvSpPr/>
                <p:nvPr/>
              </p:nvSpPr>
              <p:spPr>
                <a:xfrm>
                  <a:off x="6179726" y="3942946"/>
                  <a:ext cx="296636" cy="28302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99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49" name="Elipse 48">
                  <a:extLst>
                    <a:ext uri="{FF2B5EF4-FFF2-40B4-BE49-F238E27FC236}">
                      <a16:creationId xmlns:a16="http://schemas.microsoft.com/office/drawing/2014/main" id="{44AC0D99-F733-4EEB-ABF3-1EFDB19125E8}"/>
                    </a:ext>
                  </a:extLst>
                </p:cNvPr>
                <p:cNvSpPr/>
                <p:nvPr/>
              </p:nvSpPr>
              <p:spPr>
                <a:xfrm>
                  <a:off x="6133590" y="5069999"/>
                  <a:ext cx="296636" cy="28302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99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50" name="Elipse 49">
                  <a:extLst>
                    <a:ext uri="{FF2B5EF4-FFF2-40B4-BE49-F238E27FC236}">
                      <a16:creationId xmlns:a16="http://schemas.microsoft.com/office/drawing/2014/main" id="{8F6C1209-2D4A-479F-8193-3259566C7892}"/>
                    </a:ext>
                  </a:extLst>
                </p:cNvPr>
                <p:cNvSpPr/>
                <p:nvPr/>
              </p:nvSpPr>
              <p:spPr>
                <a:xfrm>
                  <a:off x="4304349" y="5094029"/>
                  <a:ext cx="296636" cy="28302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99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66" name="Agrupar 65">
                <a:extLst>
                  <a:ext uri="{FF2B5EF4-FFF2-40B4-BE49-F238E27FC236}">
                    <a16:creationId xmlns:a16="http://schemas.microsoft.com/office/drawing/2014/main" id="{CFB4D070-0AC6-459F-AD95-BA7863ED991B}"/>
                  </a:ext>
                </a:extLst>
              </p:cNvPr>
              <p:cNvGrpSpPr/>
              <p:nvPr/>
            </p:nvGrpSpPr>
            <p:grpSpPr>
              <a:xfrm>
                <a:off x="9260799" y="2979391"/>
                <a:ext cx="2732781" cy="1135389"/>
                <a:chOff x="8567819" y="3888253"/>
                <a:chExt cx="2732781" cy="1135389"/>
              </a:xfrm>
            </p:grpSpPr>
            <p:sp>
              <p:nvSpPr>
                <p:cNvPr id="67" name="Retângulo: Cantos Arredondados 66">
                  <a:extLst>
                    <a:ext uri="{FF2B5EF4-FFF2-40B4-BE49-F238E27FC236}">
                      <a16:creationId xmlns:a16="http://schemas.microsoft.com/office/drawing/2014/main" id="{6B44CDBC-3837-4E85-BFB6-F6C6AD084569}"/>
                    </a:ext>
                  </a:extLst>
                </p:cNvPr>
                <p:cNvSpPr/>
                <p:nvPr/>
              </p:nvSpPr>
              <p:spPr>
                <a:xfrm>
                  <a:off x="8567819" y="3888253"/>
                  <a:ext cx="2732781" cy="405486"/>
                </a:xfrm>
                <a:prstGeom prst="roundRect">
                  <a:avLst/>
                </a:prstGeom>
                <a:no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Stop condition:</a:t>
                  </a:r>
                </a:p>
              </p:txBody>
            </p:sp>
            <p:grpSp>
              <p:nvGrpSpPr>
                <p:cNvPr id="70" name="Agrupar 69">
                  <a:extLst>
                    <a:ext uri="{FF2B5EF4-FFF2-40B4-BE49-F238E27FC236}">
                      <a16:creationId xmlns:a16="http://schemas.microsoft.com/office/drawing/2014/main" id="{74E4D19B-28A2-4FE7-A6D0-C6FC37838E90}"/>
                    </a:ext>
                  </a:extLst>
                </p:cNvPr>
                <p:cNvGrpSpPr/>
                <p:nvPr/>
              </p:nvGrpSpPr>
              <p:grpSpPr>
                <a:xfrm>
                  <a:off x="8644853" y="4165408"/>
                  <a:ext cx="2126392" cy="543785"/>
                  <a:chOff x="8139392" y="4250982"/>
                  <a:chExt cx="2126392" cy="543785"/>
                </a:xfrm>
              </p:grpSpPr>
              <p:pic>
                <p:nvPicPr>
                  <p:cNvPr id="74" name="Gráfico 73" descr="Seta de linha: curva ligeira">
                    <a:extLst>
                      <a:ext uri="{FF2B5EF4-FFF2-40B4-BE49-F238E27FC236}">
                        <a16:creationId xmlns:a16="http://schemas.microsoft.com/office/drawing/2014/main" id="{3392A656-9A17-4F0C-B608-7A697F26A2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39392" y="4250982"/>
                    <a:ext cx="257469" cy="543785"/>
                  </a:xfrm>
                  <a:prstGeom prst="rect">
                    <a:avLst/>
                  </a:prstGeom>
                </p:spPr>
              </p:pic>
              <p:sp>
                <p:nvSpPr>
                  <p:cNvPr id="75" name="CaixaDeTexto 74">
                    <a:extLst>
                      <a:ext uri="{FF2B5EF4-FFF2-40B4-BE49-F238E27FC236}">
                        <a16:creationId xmlns:a16="http://schemas.microsoft.com/office/drawing/2014/main" id="{2D36C18D-4754-43A9-9905-ECD49841383F}"/>
                      </a:ext>
                    </a:extLst>
                  </p:cNvPr>
                  <p:cNvSpPr txBox="1"/>
                  <p:nvPr/>
                </p:nvSpPr>
                <p:spPr>
                  <a:xfrm>
                    <a:off x="8320314" y="4302220"/>
                    <a:ext cx="194547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rPr>
                      <a:t>Rule convergence</a:t>
                    </a:r>
                  </a:p>
                </p:txBody>
              </p:sp>
            </p:grpSp>
            <p:grpSp>
              <p:nvGrpSpPr>
                <p:cNvPr id="71" name="Agrupar 70">
                  <a:extLst>
                    <a:ext uri="{FF2B5EF4-FFF2-40B4-BE49-F238E27FC236}">
                      <a16:creationId xmlns:a16="http://schemas.microsoft.com/office/drawing/2014/main" id="{A1348066-16B9-499E-9985-B9DB052A64DB}"/>
                    </a:ext>
                  </a:extLst>
                </p:cNvPr>
                <p:cNvGrpSpPr/>
                <p:nvPr/>
              </p:nvGrpSpPr>
              <p:grpSpPr>
                <a:xfrm>
                  <a:off x="8636347" y="4479857"/>
                  <a:ext cx="2368163" cy="543785"/>
                  <a:chOff x="8139393" y="4250982"/>
                  <a:chExt cx="2368163" cy="543785"/>
                </a:xfrm>
              </p:grpSpPr>
              <p:pic>
                <p:nvPicPr>
                  <p:cNvPr id="72" name="Gráfico 71" descr="Seta de linha: curva ligeira">
                    <a:extLst>
                      <a:ext uri="{FF2B5EF4-FFF2-40B4-BE49-F238E27FC236}">
                        <a16:creationId xmlns:a16="http://schemas.microsoft.com/office/drawing/2014/main" id="{8DCF21A4-1672-4069-8790-9E2871C21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39393" y="4250982"/>
                    <a:ext cx="252254" cy="543785"/>
                  </a:xfrm>
                  <a:prstGeom prst="rect">
                    <a:avLst/>
                  </a:prstGeom>
                </p:spPr>
              </p:pic>
              <p:sp>
                <p:nvSpPr>
                  <p:cNvPr id="73" name="CaixaDeTexto 72">
                    <a:extLst>
                      <a:ext uri="{FF2B5EF4-FFF2-40B4-BE49-F238E27FC236}">
                        <a16:creationId xmlns:a16="http://schemas.microsoft.com/office/drawing/2014/main" id="{2F36F360-41C2-41ED-8223-C7BC56C4C0FF}"/>
                      </a:ext>
                    </a:extLst>
                  </p:cNvPr>
                  <p:cNvSpPr txBox="1"/>
                  <p:nvPr/>
                </p:nvSpPr>
                <p:spPr>
                  <a:xfrm>
                    <a:off x="8320313" y="4302221"/>
                    <a:ext cx="2187243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rPr>
                      <a:t>Entire colony</a:t>
                    </a:r>
                  </a:p>
                </p:txBody>
              </p:sp>
            </p:grpSp>
          </p:grpSp>
        </p:grp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3C64465-A7B2-479B-B1BF-C4131F27108E}"/>
              </a:ext>
            </a:extLst>
          </p:cNvPr>
          <p:cNvGrpSpPr/>
          <p:nvPr/>
        </p:nvGrpSpPr>
        <p:grpSpPr>
          <a:xfrm>
            <a:off x="8518922" y="2690914"/>
            <a:ext cx="2732782" cy="2999528"/>
            <a:chOff x="8565626" y="2752983"/>
            <a:chExt cx="2732782" cy="2999528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7F51AC7-C599-4AB1-9EF2-14B2136F82C5}"/>
                </a:ext>
              </a:extLst>
            </p:cNvPr>
            <p:cNvSpPr txBox="1"/>
            <p:nvPr/>
          </p:nvSpPr>
          <p:spPr>
            <a:xfrm>
              <a:off x="8565626" y="4829181"/>
              <a:ext cx="2732782" cy="923330"/>
            </a:xfrm>
            <a:prstGeom prst="rect">
              <a:avLst/>
            </a:prstGeom>
            <a:solidFill>
              <a:srgbClr val="FBFBFB"/>
            </a:solidFill>
            <a:ln w="28575">
              <a:solidFill>
                <a:schemeClr val="tx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dirty="0"/>
                <a:t>If no significant rules are discovered, the algorithm is finalized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BC0B25-34A4-4DEA-B455-5438F383ECA2}"/>
                </a:ext>
              </a:extLst>
            </p:cNvPr>
            <p:cNvSpPr txBox="1"/>
            <p:nvPr/>
          </p:nvSpPr>
          <p:spPr>
            <a:xfrm>
              <a:off x="8565627" y="3791649"/>
              <a:ext cx="2732781" cy="923330"/>
            </a:xfrm>
            <a:prstGeom prst="rect">
              <a:avLst/>
            </a:prstGeom>
            <a:solidFill>
              <a:srgbClr val="FBFBFB"/>
            </a:solidFill>
            <a:ln w="28575">
              <a:solidFill>
                <a:schemeClr val="tx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dirty="0"/>
                <a:t>Non-significant rules are discarded at a level of  significance of α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E294B85-1A39-4495-8D57-EE1B6C764575}"/>
                </a:ext>
              </a:extLst>
            </p:cNvPr>
            <p:cNvSpPr txBox="1"/>
            <p:nvPr/>
          </p:nvSpPr>
          <p:spPr>
            <a:xfrm>
              <a:off x="8565627" y="2752983"/>
              <a:ext cx="2732781" cy="923330"/>
            </a:xfrm>
            <a:prstGeom prst="rect">
              <a:avLst/>
            </a:prstGeom>
            <a:solidFill>
              <a:srgbClr val="FBFBFB"/>
            </a:solidFill>
            <a:ln w="28575">
              <a:solidFill>
                <a:schemeClr val="tx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u="sng" dirty="0"/>
                <a:t>Exceptionality</a:t>
              </a:r>
              <a:r>
                <a:rPr lang="en-US" dirty="0"/>
                <a:t>:</a:t>
              </a:r>
            </a:p>
            <a:p>
              <a:r>
                <a:rPr lang="en-US" b="1" dirty="0"/>
                <a:t>Subgroup</a:t>
              </a:r>
              <a:r>
                <a:rPr lang="en-US" dirty="0"/>
                <a:t> </a:t>
              </a:r>
              <a:r>
                <a:rPr lang="en-US" i="1" dirty="0"/>
                <a:t>versus</a:t>
              </a:r>
              <a:r>
                <a:rPr lang="en-US" dirty="0"/>
                <a:t> </a:t>
              </a:r>
              <a:r>
                <a:rPr lang="en-US" b="1" dirty="0"/>
                <a:t>Complement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88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853F0-7A53-4756-BC4A-01FBD52F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ESM-AM Results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522A02-3CE8-4D2B-84B8-04F3CC0F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EA65B1-FA09-4897-BDEE-D7491A3E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28B744-FFF6-4D87-BCD0-F682D94D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8FDD832-7759-4B0F-AFA5-FB6CFE7D6BED}"/>
              </a:ext>
            </a:extLst>
          </p:cNvPr>
          <p:cNvGrpSpPr/>
          <p:nvPr/>
        </p:nvGrpSpPr>
        <p:grpSpPr>
          <a:xfrm>
            <a:off x="926517" y="1294963"/>
            <a:ext cx="3773829" cy="2115526"/>
            <a:chOff x="838199" y="2310963"/>
            <a:chExt cx="3773829" cy="2115526"/>
          </a:xfrm>
        </p:grpSpPr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E56F3D2-C257-43A4-B936-265883EC5B79}"/>
                </a:ext>
              </a:extLst>
            </p:cNvPr>
            <p:cNvSpPr txBox="1"/>
            <p:nvPr/>
          </p:nvSpPr>
          <p:spPr>
            <a:xfrm>
              <a:off x="838199" y="2310963"/>
              <a:ext cx="3237288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b="1" dirty="0"/>
                <a:t>14 real-world survival data sets</a:t>
              </a:r>
            </a:p>
          </p:txBody>
        </p: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C9607617-BEB8-47A8-90A2-05F206BF03BA}"/>
                </a:ext>
              </a:extLst>
            </p:cNvPr>
            <p:cNvGrpSpPr/>
            <p:nvPr/>
          </p:nvGrpSpPr>
          <p:grpSpPr>
            <a:xfrm>
              <a:off x="1076960" y="2708110"/>
              <a:ext cx="3535068" cy="736561"/>
              <a:chOff x="1076960" y="2708110"/>
              <a:chExt cx="3535068" cy="736561"/>
            </a:xfrm>
          </p:grpSpPr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9B057A14-2D9B-4298-8693-43A28210B425}"/>
                  </a:ext>
                </a:extLst>
              </p:cNvPr>
              <p:cNvSpPr txBox="1"/>
              <p:nvPr/>
            </p:nvSpPr>
            <p:spPr>
              <a:xfrm>
                <a:off x="1495448" y="2798340"/>
                <a:ext cx="31165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Removal of observations containing missing values</a:t>
                </a:r>
              </a:p>
            </p:txBody>
          </p:sp>
          <p:pic>
            <p:nvPicPr>
              <p:cNvPr id="66" name="Picture 10" descr="Image result for small curved arrow png">
                <a:extLst>
                  <a:ext uri="{FF2B5EF4-FFF2-40B4-BE49-F238E27FC236}">
                    <a16:creationId xmlns:a16="http://schemas.microsoft.com/office/drawing/2014/main" id="{49AB7FD8-AFE7-4C08-9F44-F0202FFB6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81" t="27709"/>
              <a:stretch/>
            </p:blipFill>
            <p:spPr bwMode="auto">
              <a:xfrm rot="21097775">
                <a:off x="1076960" y="2708110"/>
                <a:ext cx="39370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1E22BC89-5FD6-4710-968D-56B43E101AB2}"/>
                </a:ext>
              </a:extLst>
            </p:cNvPr>
            <p:cNvGrpSpPr/>
            <p:nvPr/>
          </p:nvGrpSpPr>
          <p:grpSpPr>
            <a:xfrm>
              <a:off x="1052174" y="3318061"/>
              <a:ext cx="3535068" cy="459562"/>
              <a:chOff x="1076960" y="2581500"/>
              <a:chExt cx="3535068" cy="459562"/>
            </a:xfrm>
          </p:grpSpPr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0DCF340D-70BA-4E35-B439-82383209453F}"/>
                  </a:ext>
                </a:extLst>
              </p:cNvPr>
              <p:cNvSpPr txBox="1"/>
              <p:nvPr/>
            </p:nvSpPr>
            <p:spPr>
              <a:xfrm>
                <a:off x="1495448" y="2671730"/>
                <a:ext cx="3116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Feature selection</a:t>
                </a:r>
              </a:p>
            </p:txBody>
          </p:sp>
          <p:pic>
            <p:nvPicPr>
              <p:cNvPr id="69" name="Picture 10" descr="Image result for small curved arrow png">
                <a:extLst>
                  <a:ext uri="{FF2B5EF4-FFF2-40B4-BE49-F238E27FC236}">
                    <a16:creationId xmlns:a16="http://schemas.microsoft.com/office/drawing/2014/main" id="{3A963601-44E2-416D-A8B5-72E6DC910C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81" t="27709"/>
              <a:stretch/>
            </p:blipFill>
            <p:spPr bwMode="auto">
              <a:xfrm rot="21097775">
                <a:off x="1076960" y="2581500"/>
                <a:ext cx="39370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83369E80-D52A-4609-8938-D78BEC463433}"/>
                </a:ext>
              </a:extLst>
            </p:cNvPr>
            <p:cNvGrpSpPr/>
            <p:nvPr/>
          </p:nvGrpSpPr>
          <p:grpSpPr>
            <a:xfrm>
              <a:off x="1052174" y="3689928"/>
              <a:ext cx="3535068" cy="736561"/>
              <a:chOff x="1076960" y="2398618"/>
              <a:chExt cx="3535068" cy="736561"/>
            </a:xfrm>
          </p:grpSpPr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49A98ABA-641D-44CD-BF36-21403B216413}"/>
                  </a:ext>
                </a:extLst>
              </p:cNvPr>
              <p:cNvSpPr txBox="1"/>
              <p:nvPr/>
            </p:nvSpPr>
            <p:spPr>
              <a:xfrm>
                <a:off x="1495448" y="2488848"/>
                <a:ext cx="31165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Discretization with K-Means into five interval categories</a:t>
                </a:r>
              </a:p>
            </p:txBody>
          </p:sp>
          <p:pic>
            <p:nvPicPr>
              <p:cNvPr id="77" name="Picture 10" descr="Image result for small curved arrow png">
                <a:extLst>
                  <a:ext uri="{FF2B5EF4-FFF2-40B4-BE49-F238E27FC236}">
                    <a16:creationId xmlns:a16="http://schemas.microsoft.com/office/drawing/2014/main" id="{7FBAB038-D802-46F3-8A09-6224589312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81" t="27709"/>
              <a:stretch/>
            </p:blipFill>
            <p:spPr bwMode="auto">
              <a:xfrm rot="21097775">
                <a:off x="1076960" y="2398618"/>
                <a:ext cx="39370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93C5500-EAD1-48C8-ADDA-FD042E23B296}"/>
              </a:ext>
            </a:extLst>
          </p:cNvPr>
          <p:cNvGrpSpPr/>
          <p:nvPr/>
        </p:nvGrpSpPr>
        <p:grpSpPr>
          <a:xfrm>
            <a:off x="926517" y="3485116"/>
            <a:ext cx="3724257" cy="2262262"/>
            <a:chOff x="627576" y="3485116"/>
            <a:chExt cx="3724257" cy="2262262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5357CBA2-240D-4168-BF62-911B5893AD26}"/>
                </a:ext>
              </a:extLst>
            </p:cNvPr>
            <p:cNvSpPr txBox="1"/>
            <p:nvPr/>
          </p:nvSpPr>
          <p:spPr>
            <a:xfrm>
              <a:off x="627576" y="3485116"/>
              <a:ext cx="3237288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b="1" dirty="0"/>
                <a:t>Rule-models’ evaluation metrics</a:t>
              </a: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89225989-5B97-491F-B912-63A58D9D7888}"/>
                </a:ext>
              </a:extLst>
            </p:cNvPr>
            <p:cNvGrpSpPr/>
            <p:nvPr/>
          </p:nvGrpSpPr>
          <p:grpSpPr>
            <a:xfrm>
              <a:off x="764808" y="3893819"/>
              <a:ext cx="3535068" cy="459562"/>
              <a:chOff x="1076960" y="2708110"/>
              <a:chExt cx="3535068" cy="459562"/>
            </a:xfrm>
          </p:grpSpPr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749EA289-BB50-4474-A747-DAD030E503D0}"/>
                  </a:ext>
                </a:extLst>
              </p:cNvPr>
              <p:cNvSpPr txBox="1"/>
              <p:nvPr/>
            </p:nvSpPr>
            <p:spPr>
              <a:xfrm>
                <a:off x="1495448" y="2798340"/>
                <a:ext cx="3116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Number of rules</a:t>
                </a:r>
              </a:p>
            </p:txBody>
          </p:sp>
          <p:pic>
            <p:nvPicPr>
              <p:cNvPr id="44" name="Picture 10" descr="Image result for small curved arrow png">
                <a:extLst>
                  <a:ext uri="{FF2B5EF4-FFF2-40B4-BE49-F238E27FC236}">
                    <a16:creationId xmlns:a16="http://schemas.microsoft.com/office/drawing/2014/main" id="{B49F71E1-FCC3-4886-B2A7-F0C43E0251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81" t="27709"/>
              <a:stretch/>
            </p:blipFill>
            <p:spPr bwMode="auto">
              <a:xfrm rot="21097775">
                <a:off x="1076960" y="2708110"/>
                <a:ext cx="39370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3C8EFBDB-D75F-453E-8746-794E19956A2B}"/>
                </a:ext>
              </a:extLst>
            </p:cNvPr>
            <p:cNvGrpSpPr/>
            <p:nvPr/>
          </p:nvGrpSpPr>
          <p:grpSpPr>
            <a:xfrm>
              <a:off x="789594" y="4235583"/>
              <a:ext cx="3535068" cy="459562"/>
              <a:chOff x="1076960" y="2337660"/>
              <a:chExt cx="3535068" cy="459562"/>
            </a:xfrm>
          </p:grpSpPr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A279AF0C-8227-4B9E-AF61-F4A17CA4A199}"/>
                  </a:ext>
                </a:extLst>
              </p:cNvPr>
              <p:cNvSpPr txBox="1"/>
              <p:nvPr/>
            </p:nvSpPr>
            <p:spPr>
              <a:xfrm>
                <a:off x="1495448" y="2427890"/>
                <a:ext cx="3116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Rule length</a:t>
                </a:r>
              </a:p>
            </p:txBody>
          </p:sp>
          <p:pic>
            <p:nvPicPr>
              <p:cNvPr id="42" name="Picture 10" descr="Image result for small curved arrow png">
                <a:extLst>
                  <a:ext uri="{FF2B5EF4-FFF2-40B4-BE49-F238E27FC236}">
                    <a16:creationId xmlns:a16="http://schemas.microsoft.com/office/drawing/2014/main" id="{BE32C00D-73F7-4848-8DA9-25F9FE9701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81" t="27709"/>
              <a:stretch/>
            </p:blipFill>
            <p:spPr bwMode="auto">
              <a:xfrm rot="21097775">
                <a:off x="1076960" y="2337660"/>
                <a:ext cx="39370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44F7F94E-60AA-4387-AB3E-DEF6614D48F2}"/>
                </a:ext>
              </a:extLst>
            </p:cNvPr>
            <p:cNvGrpSpPr/>
            <p:nvPr/>
          </p:nvGrpSpPr>
          <p:grpSpPr>
            <a:xfrm>
              <a:off x="816765" y="4928377"/>
              <a:ext cx="3535068" cy="459562"/>
              <a:chOff x="1076960" y="2130394"/>
              <a:chExt cx="3535068" cy="459562"/>
            </a:xfrm>
          </p:grpSpPr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464DCEB-8E95-4D0C-81B7-4E7F6379E407}"/>
                  </a:ext>
                </a:extLst>
              </p:cNvPr>
              <p:cNvSpPr txBox="1"/>
              <p:nvPr/>
            </p:nvSpPr>
            <p:spPr>
              <a:xfrm>
                <a:off x="1495448" y="2220624"/>
                <a:ext cx="3116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Ruleset coverage</a:t>
                </a:r>
              </a:p>
            </p:txBody>
          </p:sp>
          <p:pic>
            <p:nvPicPr>
              <p:cNvPr id="51" name="Picture 10" descr="Image result for small curved arrow png">
                <a:extLst>
                  <a:ext uri="{FF2B5EF4-FFF2-40B4-BE49-F238E27FC236}">
                    <a16:creationId xmlns:a16="http://schemas.microsoft.com/office/drawing/2014/main" id="{63D130ED-3772-4467-A728-3598091FB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81" t="27709"/>
              <a:stretch/>
            </p:blipFill>
            <p:spPr bwMode="auto">
              <a:xfrm rot="21097775">
                <a:off x="1076960" y="2130394"/>
                <a:ext cx="39370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F19B2FC2-ED7E-45EF-AD7B-BAC6F6C11AE8}"/>
                </a:ext>
              </a:extLst>
            </p:cNvPr>
            <p:cNvGrpSpPr/>
            <p:nvPr/>
          </p:nvGrpSpPr>
          <p:grpSpPr>
            <a:xfrm>
              <a:off x="814380" y="5287816"/>
              <a:ext cx="3535068" cy="459562"/>
              <a:chOff x="1076960" y="2130394"/>
              <a:chExt cx="3535068" cy="459562"/>
            </a:xfrm>
          </p:grpSpPr>
          <p:pic>
            <p:nvPicPr>
              <p:cNvPr id="58" name="Picture 10" descr="Image result for small curved arrow png">
                <a:extLst>
                  <a:ext uri="{FF2B5EF4-FFF2-40B4-BE49-F238E27FC236}">
                    <a16:creationId xmlns:a16="http://schemas.microsoft.com/office/drawing/2014/main" id="{56BE2A0C-109C-405D-B3B3-C82D5B0BDE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81" t="27709"/>
              <a:stretch/>
            </p:blipFill>
            <p:spPr bwMode="auto">
              <a:xfrm rot="21097775">
                <a:off x="1076960" y="2130394"/>
                <a:ext cx="39370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6D2E85EF-B1A7-44F2-B0E7-62E8299FDA2F}"/>
                  </a:ext>
                </a:extLst>
              </p:cNvPr>
              <p:cNvSpPr txBox="1"/>
              <p:nvPr/>
            </p:nvSpPr>
            <p:spPr>
              <a:xfrm>
                <a:off x="1495448" y="2220624"/>
                <a:ext cx="3116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Integrated Brier Score (IBS)</a:t>
                </a:r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0AAF6E3D-35E3-4FEE-98A2-A01A1BC43D23}"/>
                </a:ext>
              </a:extLst>
            </p:cNvPr>
            <p:cNvGrpSpPr/>
            <p:nvPr/>
          </p:nvGrpSpPr>
          <p:grpSpPr>
            <a:xfrm>
              <a:off x="789594" y="4596203"/>
              <a:ext cx="3535068" cy="459562"/>
              <a:chOff x="1076960" y="2130394"/>
              <a:chExt cx="3535068" cy="459562"/>
            </a:xfrm>
          </p:grpSpPr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019D1FB-E4AD-4330-96B2-CC3164964E97}"/>
                  </a:ext>
                </a:extLst>
              </p:cNvPr>
              <p:cNvSpPr txBox="1"/>
              <p:nvPr/>
            </p:nvSpPr>
            <p:spPr>
              <a:xfrm>
                <a:off x="1495448" y="2220624"/>
                <a:ext cx="3116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Rule coverage</a:t>
                </a:r>
              </a:p>
            </p:txBody>
          </p:sp>
          <p:pic>
            <p:nvPicPr>
              <p:cNvPr id="40" name="Picture 10" descr="Image result for small curved arrow png">
                <a:extLst>
                  <a:ext uri="{FF2B5EF4-FFF2-40B4-BE49-F238E27FC236}">
                    <a16:creationId xmlns:a16="http://schemas.microsoft.com/office/drawing/2014/main" id="{C987C2DF-BBEC-4B11-890A-C8F321754D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81" t="27709"/>
              <a:stretch/>
            </p:blipFill>
            <p:spPr bwMode="auto">
              <a:xfrm rot="21097775">
                <a:off x="1076960" y="2130394"/>
                <a:ext cx="39370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AF92843-9A79-44A2-8ADC-E86DC7CFFDB2}"/>
              </a:ext>
            </a:extLst>
          </p:cNvPr>
          <p:cNvGrpSpPr/>
          <p:nvPr/>
        </p:nvGrpSpPr>
        <p:grpSpPr>
          <a:xfrm>
            <a:off x="5257873" y="1148666"/>
            <a:ext cx="5895164" cy="4881978"/>
            <a:chOff x="5370319" y="1374281"/>
            <a:chExt cx="5895164" cy="4881978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3593B087-6EB5-4743-BA78-E9B6DDFEAA44}"/>
                </a:ext>
              </a:extLst>
            </p:cNvPr>
            <p:cNvGrpSpPr/>
            <p:nvPr/>
          </p:nvGrpSpPr>
          <p:grpSpPr>
            <a:xfrm>
              <a:off x="5370319" y="1374281"/>
              <a:ext cx="5895164" cy="3118389"/>
              <a:chOff x="5037228" y="1759554"/>
              <a:chExt cx="5895164" cy="3118389"/>
            </a:xfrm>
          </p:grpSpPr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DF9980D3-D92F-4802-964D-EA644688E6B2}"/>
                  </a:ext>
                </a:extLst>
              </p:cNvPr>
              <p:cNvGrpSpPr/>
              <p:nvPr/>
            </p:nvGrpSpPr>
            <p:grpSpPr>
              <a:xfrm>
                <a:off x="8094045" y="1764756"/>
                <a:ext cx="2824480" cy="1454345"/>
                <a:chOff x="8433387" y="2334854"/>
                <a:chExt cx="2824480" cy="1454345"/>
              </a:xfrm>
            </p:grpSpPr>
            <p:sp>
              <p:nvSpPr>
                <p:cNvPr id="26" name="Retângulo: Cantos Arredondados 25">
                  <a:extLst>
                    <a:ext uri="{FF2B5EF4-FFF2-40B4-BE49-F238E27FC236}">
                      <a16:creationId xmlns:a16="http://schemas.microsoft.com/office/drawing/2014/main" id="{672764E5-D0D1-4BC6-9CF8-520DD979FC0F}"/>
                    </a:ext>
                  </a:extLst>
                </p:cNvPr>
                <p:cNvSpPr/>
                <p:nvPr/>
              </p:nvSpPr>
              <p:spPr>
                <a:xfrm>
                  <a:off x="8433387" y="2565962"/>
                  <a:ext cx="2824480" cy="1223237"/>
                </a:xfrm>
                <a:prstGeom prst="roundRect">
                  <a:avLst/>
                </a:prstGeom>
                <a:solidFill>
                  <a:srgbClr val="FBFBFB"/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indent="0" algn="ctr">
                    <a:buFontTx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Neither cover most cases nor very small groups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B885A924-8CF5-4A3C-8BA6-9594BB105745}"/>
                    </a:ext>
                  </a:extLst>
                </p:cNvPr>
                <p:cNvSpPr/>
                <p:nvPr/>
              </p:nvSpPr>
              <p:spPr>
                <a:xfrm>
                  <a:off x="8679765" y="2334854"/>
                  <a:ext cx="1609092" cy="379606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Rule coverage</a:t>
                  </a:r>
                </a:p>
              </p:txBody>
            </p:sp>
          </p:grpSp>
          <p:grpSp>
            <p:nvGrpSpPr>
              <p:cNvPr id="28" name="Agrupar 27">
                <a:extLst>
                  <a:ext uri="{FF2B5EF4-FFF2-40B4-BE49-F238E27FC236}">
                    <a16:creationId xmlns:a16="http://schemas.microsoft.com/office/drawing/2014/main" id="{1E554B8E-2C93-4978-8B27-B41CEECBEAA6}"/>
                  </a:ext>
                </a:extLst>
              </p:cNvPr>
              <p:cNvGrpSpPr/>
              <p:nvPr/>
            </p:nvGrpSpPr>
            <p:grpSpPr>
              <a:xfrm>
                <a:off x="8107912" y="3418443"/>
                <a:ext cx="2824480" cy="1454346"/>
                <a:chOff x="8514667" y="4077855"/>
                <a:chExt cx="2824480" cy="1454346"/>
              </a:xfrm>
            </p:grpSpPr>
            <p:sp>
              <p:nvSpPr>
                <p:cNvPr id="29" name="Retângulo: Cantos Arredondados 28">
                  <a:extLst>
                    <a:ext uri="{FF2B5EF4-FFF2-40B4-BE49-F238E27FC236}">
                      <a16:creationId xmlns:a16="http://schemas.microsoft.com/office/drawing/2014/main" id="{CEC2B78E-A208-44EC-A402-61D3D354A904}"/>
                    </a:ext>
                  </a:extLst>
                </p:cNvPr>
                <p:cNvSpPr/>
                <p:nvPr/>
              </p:nvSpPr>
              <p:spPr>
                <a:xfrm>
                  <a:off x="8514667" y="4308964"/>
                  <a:ext cx="2824480" cy="1223237"/>
                </a:xfrm>
                <a:prstGeom prst="roundRect">
                  <a:avLst/>
                </a:prstGeom>
                <a:solidFill>
                  <a:srgbClr val="FBFBFB"/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Variability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1609EAA0-A7A6-4B70-9996-1321660DA2A5}"/>
                    </a:ext>
                  </a:extLst>
                </p:cNvPr>
                <p:cNvSpPr/>
                <p:nvPr/>
              </p:nvSpPr>
              <p:spPr>
                <a:xfrm>
                  <a:off x="8761044" y="4077855"/>
                  <a:ext cx="1889865" cy="384807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Ruleset coverage</a:t>
                  </a:r>
                </a:p>
              </p:txBody>
            </p:sp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B5A47AC3-FB74-43CC-948D-C71CAD76574D}"/>
                  </a:ext>
                </a:extLst>
              </p:cNvPr>
              <p:cNvGrpSpPr/>
              <p:nvPr/>
            </p:nvGrpSpPr>
            <p:grpSpPr>
              <a:xfrm>
                <a:off x="5104989" y="3438065"/>
                <a:ext cx="2824480" cy="1439878"/>
                <a:chOff x="1935394" y="4342914"/>
                <a:chExt cx="2824480" cy="1439878"/>
              </a:xfrm>
            </p:grpSpPr>
            <p:sp>
              <p:nvSpPr>
                <p:cNvPr id="32" name="Retângulo: Cantos Arredondados 31">
                  <a:extLst>
                    <a:ext uri="{FF2B5EF4-FFF2-40B4-BE49-F238E27FC236}">
                      <a16:creationId xmlns:a16="http://schemas.microsoft.com/office/drawing/2014/main" id="{EA44626F-207A-4EB9-A06C-DA492948603C}"/>
                    </a:ext>
                  </a:extLst>
                </p:cNvPr>
                <p:cNvSpPr/>
                <p:nvPr/>
              </p:nvSpPr>
              <p:spPr>
                <a:xfrm>
                  <a:off x="1935394" y="4559555"/>
                  <a:ext cx="2824480" cy="1223237"/>
                </a:xfrm>
                <a:prstGeom prst="roundRect">
                  <a:avLst/>
                </a:prstGeom>
                <a:solidFill>
                  <a:srgbClr val="FBFBFB"/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Homogeneous subgroups</a:t>
                  </a:r>
                </a:p>
              </p:txBody>
            </p: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9619F9C6-CDF8-4935-B077-73619D3FE2CD}"/>
                    </a:ext>
                  </a:extLst>
                </p:cNvPr>
                <p:cNvSpPr/>
                <p:nvPr/>
              </p:nvSpPr>
              <p:spPr>
                <a:xfrm>
                  <a:off x="2116062" y="4342914"/>
                  <a:ext cx="1084582" cy="384807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IBS</a:t>
                  </a:r>
                </a:p>
              </p:txBody>
            </p:sp>
          </p:grpSp>
          <p:grpSp>
            <p:nvGrpSpPr>
              <p:cNvPr id="59" name="Agrupar 58">
                <a:extLst>
                  <a:ext uri="{FF2B5EF4-FFF2-40B4-BE49-F238E27FC236}">
                    <a16:creationId xmlns:a16="http://schemas.microsoft.com/office/drawing/2014/main" id="{6B5B4158-3EE7-4AEA-A5F9-B086E075EE3C}"/>
                  </a:ext>
                </a:extLst>
              </p:cNvPr>
              <p:cNvGrpSpPr/>
              <p:nvPr/>
            </p:nvGrpSpPr>
            <p:grpSpPr>
              <a:xfrm>
                <a:off x="5037228" y="1759554"/>
                <a:ext cx="2824480" cy="1454346"/>
                <a:chOff x="8714742" y="2352438"/>
                <a:chExt cx="2824480" cy="1454346"/>
              </a:xfrm>
            </p:grpSpPr>
            <p:sp>
              <p:nvSpPr>
                <p:cNvPr id="60" name="Retângulo: Cantos Arredondados 59">
                  <a:extLst>
                    <a:ext uri="{FF2B5EF4-FFF2-40B4-BE49-F238E27FC236}">
                      <a16:creationId xmlns:a16="http://schemas.microsoft.com/office/drawing/2014/main" id="{B60C4D57-2190-40F7-8BCA-1C0F3CA31B84}"/>
                    </a:ext>
                  </a:extLst>
                </p:cNvPr>
                <p:cNvSpPr/>
                <p:nvPr/>
              </p:nvSpPr>
              <p:spPr>
                <a:xfrm>
                  <a:off x="8714742" y="2583547"/>
                  <a:ext cx="2824480" cy="1223237"/>
                </a:xfrm>
                <a:prstGeom prst="roundRect">
                  <a:avLst/>
                </a:prstGeom>
                <a:solidFill>
                  <a:srgbClr val="FBFBFB"/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Compact models</a:t>
                  </a:r>
                  <a:endParaRPr lang="en-US" dirty="0"/>
                </a:p>
              </p:txBody>
            </p:sp>
            <p:sp>
              <p:nvSpPr>
                <p:cNvPr id="61" name="Retângulo 60">
                  <a:extLst>
                    <a:ext uri="{FF2B5EF4-FFF2-40B4-BE49-F238E27FC236}">
                      <a16:creationId xmlns:a16="http://schemas.microsoft.com/office/drawing/2014/main" id="{AE46C274-E433-49B7-A772-F1619C656D7C}"/>
                    </a:ext>
                  </a:extLst>
                </p:cNvPr>
                <p:cNvSpPr/>
                <p:nvPr/>
              </p:nvSpPr>
              <p:spPr>
                <a:xfrm>
                  <a:off x="8961119" y="2352438"/>
                  <a:ext cx="2115749" cy="384807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#rules &amp; rule length</a:t>
                  </a:r>
                </a:p>
              </p:txBody>
            </p:sp>
          </p:grpSp>
        </p:grp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DD4774EC-0741-4A28-80BB-938E8869AF81}"/>
                </a:ext>
              </a:extLst>
            </p:cNvPr>
            <p:cNvSpPr/>
            <p:nvPr/>
          </p:nvSpPr>
          <p:spPr>
            <a:xfrm>
              <a:off x="5438080" y="5033022"/>
              <a:ext cx="5813535" cy="1223237"/>
            </a:xfrm>
            <a:prstGeom prst="roundRect">
              <a:avLst/>
            </a:prstGeom>
            <a:solidFill>
              <a:srgbClr val="FBFBFB"/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Discovery of </a:t>
              </a:r>
              <a:r>
                <a:rPr lang="en-US" b="0" dirty="0">
                  <a:solidFill>
                    <a:schemeClr val="tx1"/>
                  </a:solidFill>
                </a:rPr>
                <a:t>significant subgroups and identification of data characteristics that interfere in survival experience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BDBF480-FB1D-4DED-8146-F1535317AA51}"/>
                </a:ext>
              </a:extLst>
            </p:cNvPr>
            <p:cNvSpPr/>
            <p:nvPr/>
          </p:nvSpPr>
          <p:spPr>
            <a:xfrm>
              <a:off x="5616696" y="4696403"/>
              <a:ext cx="4336196" cy="4783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Discovery of exceptional survival behaviour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47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08CB2-0142-4EA8-BC83-8E9FB096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ESM-AM Results</a:t>
            </a:r>
            <a:endParaRPr lang="en-GB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65C4C-06ED-428C-AD2E-CA11C489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EA792-76AF-4C9A-9890-5640C0A9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4562F8-ABFF-4A66-96F1-92894F9E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13</a:t>
            </a:fld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7FD74E-177C-471D-BB22-DC3FB4D85C94}"/>
              </a:ext>
            </a:extLst>
          </p:cNvPr>
          <p:cNvSpPr txBox="1"/>
          <p:nvPr/>
        </p:nvSpPr>
        <p:spPr>
          <a:xfrm>
            <a:off x="1371601" y="1576563"/>
            <a:ext cx="345339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PTC: </a:t>
            </a:r>
            <a:r>
              <a:rPr lang="en-US" dirty="0"/>
              <a:t>Papillary thyroid carcinoma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2E3C04-1D12-4BBE-90F9-74A081C0958C}"/>
              </a:ext>
            </a:extLst>
          </p:cNvPr>
          <p:cNvSpPr txBox="1"/>
          <p:nvPr/>
        </p:nvSpPr>
        <p:spPr>
          <a:xfrm>
            <a:off x="7362180" y="1576563"/>
            <a:ext cx="345339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Whas500: Worcester Heart Attack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0FFACAC-F90F-414D-8066-FD84755240A9}"/>
              </a:ext>
            </a:extLst>
          </p:cNvPr>
          <p:cNvSpPr/>
          <p:nvPr/>
        </p:nvSpPr>
        <p:spPr>
          <a:xfrm>
            <a:off x="4247208" y="5206157"/>
            <a:ext cx="3697583" cy="88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Local patterns with significant distinct survival response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9583E3F-3E57-494A-8A1B-DBFE0A5B320D}"/>
              </a:ext>
            </a:extLst>
          </p:cNvPr>
          <p:cNvSpPr txBox="1"/>
          <p:nvPr/>
        </p:nvSpPr>
        <p:spPr>
          <a:xfrm>
            <a:off x="1371601" y="1904888"/>
            <a:ext cx="304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Event: recurrence/progression</a:t>
            </a:r>
            <a:endParaRPr lang="en-GB" sz="1600" i="1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C3A02F0-9E6E-41FA-B067-D79071913C85}"/>
              </a:ext>
            </a:extLst>
          </p:cNvPr>
          <p:cNvSpPr txBox="1"/>
          <p:nvPr/>
        </p:nvSpPr>
        <p:spPr>
          <a:xfrm>
            <a:off x="7362180" y="1904888"/>
            <a:ext cx="257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Event: death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91299EF-DE8A-4F68-9B03-A4FC36CA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9" y="2701661"/>
            <a:ext cx="5263877" cy="2078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5481667-D5EE-45B6-A779-53CAD17BF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44" y="2701660"/>
            <a:ext cx="5263877" cy="2083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5511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27049-BCA8-4A45-97A3-40D6A3B5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ESM-AM Results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2F290E-6DA3-467C-9C13-E6F1EECF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945808-17AD-4A3A-AA06-ABC49B93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5E4953-5900-44B3-BA7F-5DEC802B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4E27C4C-BF88-42BE-9DD8-D09BECCA5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61068"/>
              </p:ext>
            </p:extLst>
          </p:nvPr>
        </p:nvGraphicFramePr>
        <p:xfrm>
          <a:off x="4939673" y="1266251"/>
          <a:ext cx="4848791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848791">
                  <a:extLst>
                    <a:ext uri="{9D8B030D-6E8A-4147-A177-3AD203B41FA5}">
                      <a16:colId xmlns:a16="http://schemas.microsoft.com/office/drawing/2014/main" val="2778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Discovered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sugbroups</a:t>
                      </a:r>
                      <a:r>
                        <a:rPr lang="pt-BR" dirty="0"/>
                        <a:t> for </a:t>
                      </a:r>
                      <a:r>
                        <a:rPr lang="pt-BR" i="1" dirty="0"/>
                        <a:t>actg320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dataset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R7: IF </a:t>
                      </a:r>
                      <a:r>
                        <a:rPr lang="en-US" b="1" dirty="0">
                          <a:solidFill>
                            <a:srgbClr val="990000"/>
                          </a:solidFill>
                        </a:rPr>
                        <a:t>strat2 = 0 </a:t>
                      </a:r>
                      <a:r>
                        <a:rPr lang="en-US" dirty="0"/>
                        <a:t>THEN average survival = 226.94</a:t>
                      </a:r>
                    </a:p>
                  </a:txBody>
                  <a:tcPr>
                    <a:solidFill>
                      <a:schemeClr val="bg2">
                        <a:lumMod val="9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4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R8: IF </a:t>
                      </a:r>
                      <a:r>
                        <a:rPr lang="en-US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strat2 = 1 </a:t>
                      </a:r>
                      <a:r>
                        <a:rPr lang="en-US" dirty="0"/>
                        <a:t>THEN average survival = 232.19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074898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B313A1EC-942B-4CD2-B2AD-AFC93C578C9F}"/>
              </a:ext>
            </a:extLst>
          </p:cNvPr>
          <p:cNvSpPr txBox="1"/>
          <p:nvPr/>
        </p:nvSpPr>
        <p:spPr>
          <a:xfrm>
            <a:off x="834078" y="2616215"/>
            <a:ext cx="238252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ACTG320 DATA SET</a:t>
            </a:r>
          </a:p>
          <a:p>
            <a:r>
              <a:rPr lang="en-US" dirty="0"/>
              <a:t>HIV infected patients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3C4E275-F94B-411E-B83B-EE07394B8F43}"/>
              </a:ext>
            </a:extLst>
          </p:cNvPr>
          <p:cNvSpPr/>
          <p:nvPr/>
        </p:nvSpPr>
        <p:spPr>
          <a:xfrm>
            <a:off x="834078" y="4029392"/>
            <a:ext cx="3077801" cy="984885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rgbClr val="222222"/>
                </a:solidFill>
              </a:rPr>
              <a:t>Strat2 = {0,1}</a:t>
            </a:r>
            <a:r>
              <a:rPr lang="pt-BR" b="1" dirty="0">
                <a:solidFill>
                  <a:srgbClr val="222222"/>
                </a:solidFill>
              </a:rPr>
              <a:t> (</a:t>
            </a:r>
            <a:r>
              <a:rPr lang="pt-BR" b="1" dirty="0" err="1">
                <a:solidFill>
                  <a:srgbClr val="222222"/>
                </a:solidFill>
              </a:rPr>
              <a:t>low</a:t>
            </a:r>
            <a:r>
              <a:rPr lang="pt-BR" b="1" dirty="0">
                <a:solidFill>
                  <a:srgbClr val="222222"/>
                </a:solidFill>
              </a:rPr>
              <a:t>/high)</a:t>
            </a:r>
            <a:endParaRPr lang="pt-BR" dirty="0">
              <a:solidFill>
                <a:srgbClr val="222222"/>
              </a:solidFill>
            </a:endParaRPr>
          </a:p>
          <a:p>
            <a:r>
              <a:rPr lang="pt-BR" dirty="0" err="1">
                <a:solidFill>
                  <a:srgbClr val="222222"/>
                </a:solidFill>
              </a:rPr>
              <a:t>counting</a:t>
            </a:r>
            <a:r>
              <a:rPr lang="pt-BR" dirty="0">
                <a:solidFill>
                  <a:srgbClr val="222222"/>
                </a:solidFill>
              </a:rPr>
              <a:t> </a:t>
            </a:r>
            <a:r>
              <a:rPr lang="pt-BR" dirty="0" err="1">
                <a:solidFill>
                  <a:srgbClr val="222222"/>
                </a:solidFill>
              </a:rPr>
              <a:t>of</a:t>
            </a:r>
            <a:r>
              <a:rPr lang="pt-BR" dirty="0">
                <a:solidFill>
                  <a:srgbClr val="222222"/>
                </a:solidFill>
              </a:rPr>
              <a:t> </a:t>
            </a:r>
            <a:r>
              <a:rPr lang="pt-BR" dirty="0" err="1">
                <a:solidFill>
                  <a:srgbClr val="222222"/>
                </a:solidFill>
              </a:rPr>
              <a:t>cells</a:t>
            </a:r>
            <a:r>
              <a:rPr lang="pt-BR" dirty="0">
                <a:solidFill>
                  <a:srgbClr val="222222"/>
                </a:solidFill>
              </a:rPr>
              <a:t> </a:t>
            </a:r>
            <a:r>
              <a:rPr lang="pt-BR" dirty="0" err="1">
                <a:solidFill>
                  <a:srgbClr val="222222"/>
                </a:solidFill>
              </a:rPr>
              <a:t>with</a:t>
            </a:r>
            <a:r>
              <a:rPr lang="pt-BR" dirty="0">
                <a:solidFill>
                  <a:srgbClr val="222222"/>
                </a:solidFill>
              </a:rPr>
              <a:t> </a:t>
            </a:r>
            <a:r>
              <a:rPr lang="pt-BR" b="1" dirty="0">
                <a:solidFill>
                  <a:srgbClr val="222222"/>
                </a:solidFill>
              </a:rPr>
              <a:t>CD4 </a:t>
            </a:r>
            <a:r>
              <a:rPr lang="pt-BR" b="1" dirty="0" err="1">
                <a:solidFill>
                  <a:srgbClr val="222222"/>
                </a:solidFill>
              </a:rPr>
              <a:t>protein</a:t>
            </a:r>
            <a:r>
              <a:rPr lang="pt-BR" b="1" dirty="0">
                <a:solidFill>
                  <a:srgbClr val="222222"/>
                </a:solidFill>
              </a:rPr>
              <a:t> </a:t>
            </a:r>
            <a:r>
              <a:rPr lang="pt-BR" b="1" dirty="0" err="1">
                <a:solidFill>
                  <a:srgbClr val="222222"/>
                </a:solidFill>
              </a:rPr>
              <a:t>expression</a:t>
            </a:r>
            <a:endParaRPr lang="pt-BR" dirty="0">
              <a:solidFill>
                <a:srgbClr val="222222"/>
              </a:solidFill>
            </a:endParaRPr>
          </a:p>
        </p:txBody>
      </p:sp>
      <p:pic>
        <p:nvPicPr>
          <p:cNvPr id="19" name="Imagem 18" descr="Mapa de fundo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1269400F-2533-4B67-A6A1-B3F0F7D07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7448"/>
            <a:ext cx="2448805" cy="12694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Imagem 3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04983D4A-01C0-4F00-8CB2-83FA022C3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33" y="3568114"/>
            <a:ext cx="5071273" cy="1907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19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9B811-2218-44A8-BF18-D26F0E70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ESM-AM Results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746D52-8748-42BC-9008-EAD188E8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12412E-72FB-4E1A-BCDA-AFE066BD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43BA31-B6B2-4E1B-890E-3E526649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15</a:t>
            </a:fld>
            <a:endParaRPr lang="en-US"/>
          </a:p>
        </p:txBody>
      </p:sp>
      <p:pic>
        <p:nvPicPr>
          <p:cNvPr id="13" name="Imagem 12" descr="Mapa de fundo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31F74567-62A6-4492-BC86-715F3458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7" y="1176091"/>
            <a:ext cx="2448805" cy="1300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5C5D4D2A-BA20-481A-9B33-12765C65F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177063"/>
              </p:ext>
            </p:extLst>
          </p:nvPr>
        </p:nvGraphicFramePr>
        <p:xfrm>
          <a:off x="4805798" y="1270226"/>
          <a:ext cx="5051991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051991">
                  <a:extLst>
                    <a:ext uri="{9D8B030D-6E8A-4147-A177-3AD203B41FA5}">
                      <a16:colId xmlns:a16="http://schemas.microsoft.com/office/drawing/2014/main" val="2778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Discovered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sugbroups</a:t>
                      </a:r>
                      <a:r>
                        <a:rPr lang="pt-BR" dirty="0"/>
                        <a:t> for </a:t>
                      </a:r>
                      <a:r>
                        <a:rPr lang="pt-BR" i="1" dirty="0" err="1"/>
                        <a:t>lung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dataset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R2: IF </a:t>
                      </a:r>
                      <a:r>
                        <a:rPr lang="en-US" b="1" dirty="0">
                          <a:solidFill>
                            <a:srgbClr val="990000"/>
                          </a:solidFill>
                        </a:rPr>
                        <a:t>stage-1 = 3 </a:t>
                      </a:r>
                      <a:r>
                        <a:rPr lang="en-US" dirty="0"/>
                        <a:t>THEN average survival = 835.80</a:t>
                      </a:r>
                    </a:p>
                  </a:txBody>
                  <a:tcPr>
                    <a:solidFill>
                      <a:schemeClr val="bg2">
                        <a:lumMod val="9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4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R6: IF 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stage-1 = 1 </a:t>
                      </a:r>
                      <a:r>
                        <a:rPr lang="en-US" dirty="0"/>
                        <a:t>THEN average survival = 1523.17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074898"/>
                  </a:ext>
                </a:extLst>
              </a:tr>
            </a:tbl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FB7BDA9A-0639-4991-BA36-6AA1BC1F78C5}"/>
              </a:ext>
            </a:extLst>
          </p:cNvPr>
          <p:cNvSpPr txBox="1"/>
          <p:nvPr/>
        </p:nvSpPr>
        <p:spPr>
          <a:xfrm>
            <a:off x="834077" y="2616215"/>
            <a:ext cx="238252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LUNG DATA SET</a:t>
            </a:r>
          </a:p>
          <a:p>
            <a:r>
              <a:rPr lang="en-US" dirty="0"/>
              <a:t>Early lung cancer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2D65E4-B1C0-4CFC-BDA0-40A1D2F319D0}"/>
              </a:ext>
            </a:extLst>
          </p:cNvPr>
          <p:cNvSpPr/>
          <p:nvPr/>
        </p:nvSpPr>
        <p:spPr>
          <a:xfrm>
            <a:off x="834077" y="4167892"/>
            <a:ext cx="3104796" cy="707886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stage1</a:t>
            </a:r>
            <a:r>
              <a:rPr lang="en-US" sz="2200" dirty="0"/>
              <a:t> = {1,2,3}</a:t>
            </a:r>
            <a:r>
              <a:rPr lang="en-US" dirty="0"/>
              <a:t> </a:t>
            </a:r>
            <a:r>
              <a:rPr lang="en-US" b="1" dirty="0"/>
              <a:t>(1 &lt; 3)</a:t>
            </a:r>
            <a:endParaRPr lang="en-US" sz="2200" dirty="0"/>
          </a:p>
          <a:p>
            <a:r>
              <a:rPr lang="en-US" b="1" dirty="0"/>
              <a:t>general stage </a:t>
            </a:r>
            <a:r>
              <a:rPr lang="en-US" dirty="0"/>
              <a:t>of lung cancer</a:t>
            </a:r>
            <a:endParaRPr lang="en-US" u="sng" dirty="0"/>
          </a:p>
        </p:txBody>
      </p:sp>
      <p:pic>
        <p:nvPicPr>
          <p:cNvPr id="41" name="Imagem 4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39C8018-37FD-4388-B828-A950DCC42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06" y="3568114"/>
            <a:ext cx="4982576" cy="1907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927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9B811-2218-44A8-BF18-D26F0E70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ESM-AM Results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746D52-8748-42BC-9008-EAD188E8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12412E-72FB-4E1A-BCDA-AFE066BD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43BA31-B6B2-4E1B-890E-3E526649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16</a:t>
            </a:fld>
            <a:endParaRPr lang="en-US"/>
          </a:p>
        </p:txBody>
      </p:sp>
      <p:pic>
        <p:nvPicPr>
          <p:cNvPr id="15" name="Imagem 1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E2ED190-C665-407B-A5F6-5B81AE3EF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7" y="1176091"/>
            <a:ext cx="2448805" cy="1300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481234FD-B4F4-4ABE-ADFC-99800FAAB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67607"/>
              </p:ext>
            </p:extLst>
          </p:nvPr>
        </p:nvGraphicFramePr>
        <p:xfrm>
          <a:off x="4828433" y="1270226"/>
          <a:ext cx="5045145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045145">
                  <a:extLst>
                    <a:ext uri="{9D8B030D-6E8A-4147-A177-3AD203B41FA5}">
                      <a16:colId xmlns:a16="http://schemas.microsoft.com/office/drawing/2014/main" val="2778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Discovered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sugbroups</a:t>
                      </a:r>
                      <a:r>
                        <a:rPr lang="pt-BR" dirty="0"/>
                        <a:t> for </a:t>
                      </a:r>
                      <a:r>
                        <a:rPr lang="pt-BR" i="1" dirty="0"/>
                        <a:t>whas500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dataset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R1: IF </a:t>
                      </a:r>
                      <a:r>
                        <a:rPr lang="en-US" b="1" dirty="0" err="1">
                          <a:solidFill>
                            <a:srgbClr val="990000"/>
                          </a:solidFill>
                        </a:rPr>
                        <a:t>chf</a:t>
                      </a:r>
                      <a:r>
                        <a:rPr lang="en-US" b="1" dirty="0">
                          <a:solidFill>
                            <a:srgbClr val="990000"/>
                          </a:solidFill>
                        </a:rPr>
                        <a:t> = True</a:t>
                      </a:r>
                      <a:r>
                        <a:rPr lang="en-US" dirty="0"/>
                        <a:t> THEN average survival = 593.59</a:t>
                      </a:r>
                    </a:p>
                  </a:txBody>
                  <a:tcPr>
                    <a:solidFill>
                      <a:schemeClr val="bg2">
                        <a:lumMod val="9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4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R2: IF 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</a:rPr>
                        <a:t>chf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 = False </a:t>
                      </a:r>
                      <a:r>
                        <a:rPr lang="en-US" dirty="0"/>
                        <a:t>THEN average survival = 1012.21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074898"/>
                  </a:ext>
                </a:extLst>
              </a:tr>
            </a:tbl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6B987150-E6BA-436C-8055-BF422CC8DB7E}"/>
              </a:ext>
            </a:extLst>
          </p:cNvPr>
          <p:cNvSpPr txBox="1"/>
          <p:nvPr/>
        </p:nvSpPr>
        <p:spPr>
          <a:xfrm>
            <a:off x="834077" y="2608020"/>
            <a:ext cx="238252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WHAS500 DATA SET</a:t>
            </a:r>
          </a:p>
          <a:p>
            <a:r>
              <a:rPr lang="en-US" dirty="0"/>
              <a:t>Worcester Heart Attack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6F614AB-D62C-493E-9FC1-5282B0EAAA01}"/>
              </a:ext>
            </a:extLst>
          </p:cNvPr>
          <p:cNvSpPr/>
          <p:nvPr/>
        </p:nvSpPr>
        <p:spPr>
          <a:xfrm>
            <a:off x="834077" y="4167892"/>
            <a:ext cx="3138589" cy="707886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 err="1"/>
              <a:t>Chf</a:t>
            </a:r>
            <a:r>
              <a:rPr lang="en-US" sz="2200" b="1" dirty="0"/>
              <a:t> = {True, False}</a:t>
            </a:r>
            <a:br>
              <a:rPr lang="en-US" dirty="0"/>
            </a:br>
            <a:r>
              <a:rPr lang="en-US" dirty="0"/>
              <a:t>congestive heart complications</a:t>
            </a:r>
          </a:p>
        </p:txBody>
      </p:sp>
      <p:pic>
        <p:nvPicPr>
          <p:cNvPr id="33" name="Imagem 32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8895F77B-D952-48F6-A051-4BFCB7BDC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33" y="3568114"/>
            <a:ext cx="5075845" cy="1907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35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9B811-2218-44A8-BF18-D26F0E70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ESM-AM Results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746D52-8748-42BC-9008-EAD188E8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12412E-72FB-4E1A-BCDA-AFE066BD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43BA31-B6B2-4E1B-890E-3E526649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3C84992-F2E2-473C-B5FB-9366A9BD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58448"/>
              </p:ext>
            </p:extLst>
          </p:nvPr>
        </p:nvGraphicFramePr>
        <p:xfrm>
          <a:off x="3611880" y="1203960"/>
          <a:ext cx="7350760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50760">
                  <a:extLst>
                    <a:ext uri="{9D8B030D-6E8A-4147-A177-3AD203B41FA5}">
                      <a16:colId xmlns:a16="http://schemas.microsoft.com/office/drawing/2014/main" val="2778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Induced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rules</a:t>
                      </a:r>
                      <a:r>
                        <a:rPr lang="pt-BR" dirty="0"/>
                        <a:t> for </a:t>
                      </a:r>
                      <a:r>
                        <a:rPr lang="pt-BR" i="1" dirty="0" err="1"/>
                        <a:t>veteran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dataset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R4: IF </a:t>
                      </a:r>
                      <a:r>
                        <a:rPr lang="en-US" b="1" dirty="0"/>
                        <a:t>cell-type</a:t>
                      </a:r>
                      <a:r>
                        <a:rPr lang="en-US" dirty="0"/>
                        <a:t> = </a:t>
                      </a:r>
                      <a:r>
                        <a:rPr lang="en-US" b="1" dirty="0">
                          <a:solidFill>
                            <a:srgbClr val="990000"/>
                          </a:solidFill>
                        </a:rPr>
                        <a:t>small</a:t>
                      </a:r>
                      <a:r>
                        <a:rPr lang="en-US" dirty="0"/>
                        <a:t> THEN average survival = 71.67</a:t>
                      </a:r>
                    </a:p>
                  </a:txBody>
                  <a:tcPr>
                    <a:solidFill>
                      <a:schemeClr val="bg2">
                        <a:lumMod val="9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4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R7: IF </a:t>
                      </a:r>
                      <a:r>
                        <a:rPr lang="en-US" b="1" dirty="0"/>
                        <a:t>cell-type</a:t>
                      </a:r>
                      <a:r>
                        <a:rPr lang="en-US" dirty="0"/>
                        <a:t> = </a:t>
                      </a:r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adeno</a:t>
                      </a:r>
                      <a:r>
                        <a:rPr lang="en-US" dirty="0"/>
                        <a:t> THEN average survival = 64.11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09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R9: IF </a:t>
                      </a:r>
                      <a:r>
                        <a:rPr lang="en-US" b="1" dirty="0"/>
                        <a:t>cell-type</a:t>
                      </a:r>
                      <a:r>
                        <a:rPr lang="en-US" dirty="0"/>
                        <a:t> = </a:t>
                      </a:r>
                      <a:r>
                        <a:rPr lang="en-US" b="1" dirty="0" err="1">
                          <a:solidFill>
                            <a:srgbClr val="632B8D"/>
                          </a:solidFill>
                        </a:rPr>
                        <a:t>aquamous</a:t>
                      </a:r>
                      <a:r>
                        <a:rPr lang="en-US" dirty="0"/>
                        <a:t> THEN average survival = 200.20</a:t>
                      </a:r>
                    </a:p>
                  </a:txBody>
                  <a:tcP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67890"/>
                  </a:ext>
                </a:extLst>
              </a:tr>
            </a:tbl>
          </a:graphicData>
        </a:graphic>
      </p:graphicFrame>
      <p:pic>
        <p:nvPicPr>
          <p:cNvPr id="10" name="Imagem 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23B985C-C11D-44F6-B7ED-E8D79337D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7" y="1176091"/>
            <a:ext cx="2406400" cy="1300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m 16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860AFD51-B4DD-4F04-9961-0532BA223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33" y="3568114"/>
            <a:ext cx="4917653" cy="1907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B7BC9D6-95A3-4382-BE3B-5DCA0A7AFE55}"/>
              </a:ext>
            </a:extLst>
          </p:cNvPr>
          <p:cNvSpPr txBox="1"/>
          <p:nvPr/>
        </p:nvSpPr>
        <p:spPr>
          <a:xfrm>
            <a:off x="834078" y="2616215"/>
            <a:ext cx="238252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VETERAN DATA SET</a:t>
            </a:r>
          </a:p>
          <a:p>
            <a:r>
              <a:rPr lang="en-US" dirty="0"/>
              <a:t>Lung cancer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6F252A2-AFA7-467B-A6A4-6600BD5DE138}"/>
              </a:ext>
            </a:extLst>
          </p:cNvPr>
          <p:cNvSpPr/>
          <p:nvPr/>
        </p:nvSpPr>
        <p:spPr>
          <a:xfrm>
            <a:off x="834076" y="4167892"/>
            <a:ext cx="3138589" cy="707886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Cell-type:</a:t>
            </a:r>
          </a:p>
          <a:p>
            <a:r>
              <a:rPr lang="en-US" dirty="0"/>
              <a:t>small, adeno, </a:t>
            </a:r>
            <a:r>
              <a:rPr lang="en-US" dirty="0" err="1"/>
              <a:t>aquamous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53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F35C6D43-7DBA-40ED-B568-3F7CAFD4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44"/>
          <a:stretch/>
        </p:blipFill>
        <p:spPr>
          <a:xfrm>
            <a:off x="834078" y="1176091"/>
            <a:ext cx="2406400" cy="1300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B6CEBA9F-1AF6-4F8A-9620-E8A5B1DF5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4837"/>
              </p:ext>
            </p:extLst>
          </p:nvPr>
        </p:nvGraphicFramePr>
        <p:xfrm>
          <a:off x="3611880" y="1203960"/>
          <a:ext cx="7663178" cy="1905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663178">
                  <a:extLst>
                    <a:ext uri="{9D8B030D-6E8A-4147-A177-3AD203B41FA5}">
                      <a16:colId xmlns:a16="http://schemas.microsoft.com/office/drawing/2014/main" val="2778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Induced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rules</a:t>
                      </a:r>
                      <a:r>
                        <a:rPr lang="pt-BR" dirty="0"/>
                        <a:t> for </a:t>
                      </a:r>
                      <a:r>
                        <a:rPr lang="pt-BR" i="1" dirty="0" err="1"/>
                        <a:t>veteran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dataset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R4: IF cell-type = </a:t>
                      </a:r>
                      <a:r>
                        <a:rPr lang="en-US" b="1" dirty="0">
                          <a:solidFill>
                            <a:srgbClr val="990000"/>
                          </a:solidFill>
                        </a:rPr>
                        <a:t>small</a:t>
                      </a:r>
                      <a:r>
                        <a:rPr lang="en-US" dirty="0"/>
                        <a:t> THEN average survival =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71.67</a:t>
                      </a:r>
                    </a:p>
                  </a:txBody>
                  <a:tcPr>
                    <a:solidFill>
                      <a:schemeClr val="bg2">
                        <a:lumMod val="9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4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R6: IF cell-type = </a:t>
                      </a:r>
                      <a:r>
                        <a:rPr lang="en-US" b="1" dirty="0">
                          <a:solidFill>
                            <a:srgbClr val="990000"/>
                          </a:solidFill>
                        </a:rPr>
                        <a:t>small</a:t>
                      </a:r>
                      <a:r>
                        <a:rPr lang="en-US" dirty="0"/>
                        <a:t> AND </a:t>
                      </a:r>
                      <a:r>
                        <a:rPr lang="en-US" sz="2000" b="1" u="sng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treat = test</a:t>
                      </a:r>
                      <a:r>
                        <a:rPr lang="en-US" sz="20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/>
                        <a:t>THEN average survival =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47.17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07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R8: IF cell-type = </a:t>
                      </a:r>
                      <a:r>
                        <a:rPr lang="en-US" b="1" dirty="0" err="1">
                          <a:solidFill>
                            <a:srgbClr val="632B8D"/>
                          </a:solidFill>
                        </a:rPr>
                        <a:t>aquamous</a:t>
                      </a:r>
                      <a:r>
                        <a:rPr lang="en-US" dirty="0"/>
                        <a:t> AND </a:t>
                      </a:r>
                      <a:r>
                        <a:rPr lang="en-US" sz="2000" b="1" u="sng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treat = test</a:t>
                      </a:r>
                      <a:r>
                        <a:rPr lang="en-US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/>
                        <a:t>THEN average survival = 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260.30</a:t>
                      </a:r>
                    </a:p>
                  </a:txBody>
                  <a:tcP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06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R9: IF cell-type = </a:t>
                      </a:r>
                      <a:r>
                        <a:rPr lang="en-US" b="1" dirty="0" err="1">
                          <a:solidFill>
                            <a:srgbClr val="7030A0"/>
                          </a:solidFill>
                        </a:rPr>
                        <a:t>aquamous</a:t>
                      </a:r>
                      <a:r>
                        <a:rPr lang="en-US" dirty="0"/>
                        <a:t> THEN average survival =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200.20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67890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E39B811-2218-44A8-BF18-D26F0E70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ESM-AM Results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746D52-8748-42BC-9008-EAD188E8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12412E-72FB-4E1A-BCDA-AFE066BD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43BA31-B6B2-4E1B-890E-3E526649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18</a:t>
            </a:fld>
            <a:endParaRPr lang="en-US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B844E6D-6FF8-474E-8466-9116952534C4}"/>
              </a:ext>
            </a:extLst>
          </p:cNvPr>
          <p:cNvSpPr txBox="1"/>
          <p:nvPr/>
        </p:nvSpPr>
        <p:spPr>
          <a:xfrm>
            <a:off x="834078" y="2616215"/>
            <a:ext cx="238252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VETERAN DATA SET</a:t>
            </a:r>
          </a:p>
          <a:p>
            <a:r>
              <a:rPr lang="en-US" dirty="0"/>
              <a:t>Lung cancer</a:t>
            </a:r>
          </a:p>
        </p:txBody>
      </p:sp>
      <p:pic>
        <p:nvPicPr>
          <p:cNvPr id="9" name="Imagem 8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A8FE964-7DCF-47D4-A4C7-0143B0BA1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05" y="4048212"/>
            <a:ext cx="4917653" cy="1907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907E794-AE51-4FB3-884E-8B8897117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2" y="4048212"/>
            <a:ext cx="4917653" cy="1907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Seta: Dobrada para Cima 19">
            <a:extLst>
              <a:ext uri="{FF2B5EF4-FFF2-40B4-BE49-F238E27FC236}">
                <a16:creationId xmlns:a16="http://schemas.microsoft.com/office/drawing/2014/main" id="{0D57E827-234C-4525-9098-7524F0D78976}"/>
              </a:ext>
            </a:extLst>
          </p:cNvPr>
          <p:cNvSpPr/>
          <p:nvPr/>
        </p:nvSpPr>
        <p:spPr>
          <a:xfrm>
            <a:off x="9408160" y="2743200"/>
            <a:ext cx="1290320" cy="243840"/>
          </a:xfrm>
          <a:prstGeom prst="bentUpArrow">
            <a:avLst/>
          </a:prstGeom>
          <a:solidFill>
            <a:srgbClr val="4C7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eta: Dobrada para Cima 21">
            <a:extLst>
              <a:ext uri="{FF2B5EF4-FFF2-40B4-BE49-F238E27FC236}">
                <a16:creationId xmlns:a16="http://schemas.microsoft.com/office/drawing/2014/main" id="{309621B4-B932-4838-B31A-A00DF8E0C4F1}"/>
              </a:ext>
            </a:extLst>
          </p:cNvPr>
          <p:cNvSpPr/>
          <p:nvPr/>
        </p:nvSpPr>
        <p:spPr>
          <a:xfrm flipV="1">
            <a:off x="8813800" y="1729740"/>
            <a:ext cx="1290320" cy="243840"/>
          </a:xfrm>
          <a:prstGeom prst="bentUpArrow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eta: Dobrada para Cima 2">
            <a:extLst>
              <a:ext uri="{FF2B5EF4-FFF2-40B4-BE49-F238E27FC236}">
                <a16:creationId xmlns:a16="http://schemas.microsoft.com/office/drawing/2014/main" id="{90979C0E-1062-4533-91D9-B27040F6139A}"/>
              </a:ext>
            </a:extLst>
          </p:cNvPr>
          <p:cNvSpPr/>
          <p:nvPr/>
        </p:nvSpPr>
        <p:spPr>
          <a:xfrm flipH="1" flipV="1">
            <a:off x="3464559" y="1912620"/>
            <a:ext cx="146954" cy="2080260"/>
          </a:xfrm>
          <a:prstGeom prst="bentUpArrow">
            <a:avLst>
              <a:gd name="adj1" fmla="val 25000"/>
              <a:gd name="adj2" fmla="val 31383"/>
              <a:gd name="adj3" fmla="val 50000"/>
            </a:avLst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lchete Esquerdo 9">
            <a:extLst>
              <a:ext uri="{FF2B5EF4-FFF2-40B4-BE49-F238E27FC236}">
                <a16:creationId xmlns:a16="http://schemas.microsoft.com/office/drawing/2014/main" id="{72DA5E70-6A37-4668-A82C-356468FD2683}"/>
              </a:ext>
            </a:extLst>
          </p:cNvPr>
          <p:cNvSpPr/>
          <p:nvPr/>
        </p:nvSpPr>
        <p:spPr>
          <a:xfrm>
            <a:off x="3593368" y="1581150"/>
            <a:ext cx="45719" cy="767443"/>
          </a:xfrm>
          <a:prstGeom prst="leftBracket">
            <a:avLst/>
          </a:prstGeom>
          <a:ln w="38100">
            <a:solidFill>
              <a:srgbClr val="7A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lchete Esquerdo 10">
            <a:extLst>
              <a:ext uri="{FF2B5EF4-FFF2-40B4-BE49-F238E27FC236}">
                <a16:creationId xmlns:a16="http://schemas.microsoft.com/office/drawing/2014/main" id="{5EE7690E-D605-4B56-A790-E86F29DD935E}"/>
              </a:ext>
            </a:extLst>
          </p:cNvPr>
          <p:cNvSpPr/>
          <p:nvPr/>
        </p:nvSpPr>
        <p:spPr>
          <a:xfrm flipH="1">
            <a:off x="10972435" y="2341517"/>
            <a:ext cx="45719" cy="767443"/>
          </a:xfrm>
          <a:prstGeom prst="leftBracket">
            <a:avLst/>
          </a:prstGeom>
          <a:ln w="38100">
            <a:solidFill>
              <a:srgbClr val="4C743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eta: Dobrada para Cima 16">
            <a:extLst>
              <a:ext uri="{FF2B5EF4-FFF2-40B4-BE49-F238E27FC236}">
                <a16:creationId xmlns:a16="http://schemas.microsoft.com/office/drawing/2014/main" id="{451B20C0-DB4C-42F8-8B65-2F0BF7E9BF99}"/>
              </a:ext>
            </a:extLst>
          </p:cNvPr>
          <p:cNvSpPr/>
          <p:nvPr/>
        </p:nvSpPr>
        <p:spPr>
          <a:xfrm flipV="1">
            <a:off x="11036666" y="2725238"/>
            <a:ext cx="146954" cy="1267642"/>
          </a:xfrm>
          <a:prstGeom prst="bentUpArrow">
            <a:avLst>
              <a:gd name="adj1" fmla="val 25000"/>
              <a:gd name="adj2" fmla="val 31383"/>
              <a:gd name="adj3" fmla="val 50000"/>
            </a:avLst>
          </a:prstGeom>
          <a:solidFill>
            <a:srgbClr val="4C7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979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F7FAA-6463-4FDE-A3E4-46233922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Future work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E2B472-4456-40BB-83CA-BEB152A2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560410-118C-4436-A48A-0E2E96D8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DF39E8-68A2-4A1D-92EF-64A6319C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19</a:t>
            </a:fld>
            <a:endParaRPr lang="en-US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4B0F3FD-5305-4FE0-8944-F8566EBAD46C}"/>
              </a:ext>
            </a:extLst>
          </p:cNvPr>
          <p:cNvGrpSpPr/>
          <p:nvPr/>
        </p:nvGrpSpPr>
        <p:grpSpPr>
          <a:xfrm>
            <a:off x="2463800" y="1410916"/>
            <a:ext cx="6755080" cy="4036168"/>
            <a:chOff x="1478280" y="1193076"/>
            <a:chExt cx="6755080" cy="4036168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32E7F124-11F8-4550-8934-7FA5F7028C47}"/>
                </a:ext>
              </a:extLst>
            </p:cNvPr>
            <p:cNvGrpSpPr/>
            <p:nvPr/>
          </p:nvGrpSpPr>
          <p:grpSpPr>
            <a:xfrm>
              <a:off x="1478280" y="1193076"/>
              <a:ext cx="3322320" cy="1133564"/>
              <a:chOff x="1478280" y="1193076"/>
              <a:chExt cx="3322320" cy="1133564"/>
            </a:xfrm>
          </p:grpSpPr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B3E414B2-894C-4067-A16E-98E588A6675B}"/>
                  </a:ext>
                </a:extLst>
              </p:cNvPr>
              <p:cNvSpPr/>
              <p:nvPr/>
            </p:nvSpPr>
            <p:spPr>
              <a:xfrm>
                <a:off x="1478280" y="1411302"/>
                <a:ext cx="3322320" cy="915338"/>
              </a:xfrm>
              <a:prstGeom prst="rect">
                <a:avLst/>
              </a:prstGeom>
              <a:solidFill>
                <a:srgbClr val="EFF1F5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Cope with </a:t>
                </a:r>
                <a:r>
                  <a:rPr lang="en-US" b="1" dirty="0">
                    <a:solidFill>
                      <a:schemeClr val="tx1"/>
                    </a:solidFill>
                  </a:rPr>
                  <a:t>numerical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</a:rPr>
                  <a:t>attributes</a:t>
                </a:r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1607E1C-D2AA-4AC9-9BA3-7AABC39A71C3}"/>
                  </a:ext>
                </a:extLst>
              </p:cNvPr>
              <p:cNvSpPr/>
              <p:nvPr/>
            </p:nvSpPr>
            <p:spPr>
              <a:xfrm>
                <a:off x="1588720" y="1193076"/>
                <a:ext cx="463600" cy="43698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8EAC9CEB-277B-4F7D-A55D-144A598A593B}"/>
                </a:ext>
              </a:extLst>
            </p:cNvPr>
            <p:cNvGrpSpPr/>
            <p:nvPr/>
          </p:nvGrpSpPr>
          <p:grpSpPr>
            <a:xfrm>
              <a:off x="1478280" y="2410689"/>
              <a:ext cx="3322320" cy="1294361"/>
              <a:chOff x="1478280" y="2477993"/>
              <a:chExt cx="3322320" cy="1294361"/>
            </a:xfrm>
          </p:grpSpPr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93A785A9-0625-49A6-B402-F8011B5B4472}"/>
                  </a:ext>
                </a:extLst>
              </p:cNvPr>
              <p:cNvSpPr/>
              <p:nvPr/>
            </p:nvSpPr>
            <p:spPr>
              <a:xfrm>
                <a:off x="1478280" y="2706372"/>
                <a:ext cx="3322320" cy="1065982"/>
              </a:xfrm>
              <a:prstGeom prst="rect">
                <a:avLst/>
              </a:prstGeom>
              <a:solidFill>
                <a:srgbClr val="EFF1F5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u="sng">
                    <a:solidFill>
                      <a:schemeClr val="tx1"/>
                    </a:solidFill>
                  </a:rPr>
                  <a:t>Other quality measures:</a:t>
                </a:r>
                <a:r>
                  <a:rPr lang="en-US">
                    <a:solidFill>
                      <a:schemeClr val="tx1"/>
                    </a:solidFill>
                  </a:rPr>
                  <a:t> consider </a:t>
                </a:r>
                <a:r>
                  <a:rPr lang="en-US" b="1">
                    <a:solidFill>
                      <a:schemeClr val="tx1"/>
                    </a:solidFill>
                  </a:rPr>
                  <a:t>exceptionality</a:t>
                </a:r>
                <a:r>
                  <a:rPr lang="en-US">
                    <a:solidFill>
                      <a:schemeClr val="tx1"/>
                    </a:solidFill>
                  </a:rPr>
                  <a:t> and </a:t>
                </a:r>
                <a:r>
                  <a:rPr lang="en-US" b="1">
                    <a:solidFill>
                      <a:schemeClr val="tx1"/>
                    </a:solidFill>
                  </a:rPr>
                  <a:t>coverage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28905546-5E6F-4E9B-B5FE-9DB92AA4C448}"/>
                  </a:ext>
                </a:extLst>
              </p:cNvPr>
              <p:cNvSpPr/>
              <p:nvPr/>
            </p:nvSpPr>
            <p:spPr>
              <a:xfrm>
                <a:off x="1588720" y="2477993"/>
                <a:ext cx="463600" cy="43698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358717BE-FA7B-4BD2-AABD-DFD3184DA756}"/>
                </a:ext>
              </a:extLst>
            </p:cNvPr>
            <p:cNvGrpSpPr/>
            <p:nvPr/>
          </p:nvGrpSpPr>
          <p:grpSpPr>
            <a:xfrm>
              <a:off x="1478280" y="3812769"/>
              <a:ext cx="3322320" cy="1416475"/>
              <a:chOff x="1478280" y="3914369"/>
              <a:chExt cx="3322320" cy="1416475"/>
            </a:xfrm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7FEF2482-E1CD-4141-AA7C-C54E93F6CBE8}"/>
                  </a:ext>
                </a:extLst>
              </p:cNvPr>
              <p:cNvSpPr/>
              <p:nvPr/>
            </p:nvSpPr>
            <p:spPr>
              <a:xfrm>
                <a:off x="1478280" y="4152086"/>
                <a:ext cx="3322320" cy="1178758"/>
              </a:xfrm>
              <a:prstGeom prst="rect">
                <a:avLst/>
              </a:prstGeom>
              <a:solidFill>
                <a:srgbClr val="EFF1F5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u="sng" dirty="0">
                    <a:solidFill>
                      <a:schemeClr val="tx1"/>
                    </a:solidFill>
                  </a:rPr>
                  <a:t>Tackle problems: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</a:rPr>
                  <a:t>pattern’s redundancy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b="1" dirty="0">
                    <a:solidFill>
                      <a:schemeClr val="tx1"/>
                    </a:solidFill>
                  </a:rPr>
                  <a:t>high-dimensionality</a:t>
                </a:r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b="1" dirty="0">
                    <a:solidFill>
                      <a:schemeClr val="tx1"/>
                    </a:solidFill>
                  </a:rPr>
                  <a:t>false statistical discoveries</a:t>
                </a:r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97F84269-D03D-4FED-A9C1-5A1BE3B98326}"/>
                  </a:ext>
                </a:extLst>
              </p:cNvPr>
              <p:cNvSpPr/>
              <p:nvPr/>
            </p:nvSpPr>
            <p:spPr>
              <a:xfrm>
                <a:off x="1588720" y="3914369"/>
                <a:ext cx="463600" cy="43698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45B67AA8-396F-4720-9D72-DE3A8A4BAE93}"/>
                </a:ext>
              </a:extLst>
            </p:cNvPr>
            <p:cNvGrpSpPr/>
            <p:nvPr/>
          </p:nvGrpSpPr>
          <p:grpSpPr>
            <a:xfrm>
              <a:off x="4911040" y="1497173"/>
              <a:ext cx="3322320" cy="1792765"/>
              <a:chOff x="5262880" y="1192807"/>
              <a:chExt cx="3322320" cy="1792765"/>
            </a:xfrm>
          </p:grpSpPr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18EEC3A1-390F-47D2-9663-B9EBBAACA75E}"/>
                  </a:ext>
                </a:extLst>
              </p:cNvPr>
              <p:cNvSpPr/>
              <p:nvPr/>
            </p:nvSpPr>
            <p:spPr>
              <a:xfrm>
                <a:off x="5262880" y="1437640"/>
                <a:ext cx="3322320" cy="1547932"/>
              </a:xfrm>
              <a:prstGeom prst="rect">
                <a:avLst/>
              </a:prstGeom>
              <a:solidFill>
                <a:srgbClr val="EFF1F5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Investigate </a:t>
                </a:r>
                <a:r>
                  <a:rPr lang="en-US" b="1" dirty="0">
                    <a:solidFill>
                      <a:schemeClr val="tx1"/>
                    </a:solidFill>
                  </a:rPr>
                  <a:t>new heuristic functions</a:t>
                </a:r>
                <a:r>
                  <a:rPr lang="en-US" dirty="0">
                    <a:solidFill>
                      <a:schemeClr val="tx1"/>
                    </a:solidFill>
                  </a:rPr>
                  <a:t> and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new pheromone updating procedure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960B4689-CD1F-4F1B-A7F9-2EBC296C6338}"/>
                  </a:ext>
                </a:extLst>
              </p:cNvPr>
              <p:cNvSpPr/>
              <p:nvPr/>
            </p:nvSpPr>
            <p:spPr>
              <a:xfrm>
                <a:off x="5388560" y="1192807"/>
                <a:ext cx="463600" cy="43698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658AFF1-29D5-45A7-BEB2-B98BF71CB86A}"/>
                </a:ext>
              </a:extLst>
            </p:cNvPr>
            <p:cNvGrpSpPr/>
            <p:nvPr/>
          </p:nvGrpSpPr>
          <p:grpSpPr>
            <a:xfrm>
              <a:off x="4911040" y="3361782"/>
              <a:ext cx="3322320" cy="1775952"/>
              <a:chOff x="5252720" y="3371160"/>
              <a:chExt cx="3322320" cy="1775952"/>
            </a:xfrm>
          </p:grpSpPr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6F228108-BDDD-47BF-886A-2E6AE327CF6E}"/>
                  </a:ext>
                </a:extLst>
              </p:cNvPr>
              <p:cNvSpPr/>
              <p:nvPr/>
            </p:nvSpPr>
            <p:spPr>
              <a:xfrm>
                <a:off x="5252720" y="3599180"/>
                <a:ext cx="3322320" cy="1547932"/>
              </a:xfrm>
              <a:prstGeom prst="rect">
                <a:avLst/>
              </a:prstGeom>
              <a:solidFill>
                <a:srgbClr val="EFF1F5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u="sng" dirty="0">
                    <a:solidFill>
                      <a:schemeClr val="tx1"/>
                    </a:solidFill>
                  </a:rPr>
                  <a:t>Expand the results’ analysis:</a:t>
                </a:r>
                <a:r>
                  <a:rPr lang="en-US" dirty="0">
                    <a:solidFill>
                      <a:schemeClr val="tx1"/>
                    </a:solidFill>
                  </a:rPr>
                  <a:t> further experimental </a:t>
                </a:r>
                <a:r>
                  <a:rPr lang="en-US" b="1" dirty="0">
                    <a:solidFill>
                      <a:schemeClr val="tx1"/>
                    </a:solidFill>
                  </a:rPr>
                  <a:t>statistical procedures</a:t>
                </a:r>
                <a:r>
                  <a:rPr lang="en-US" dirty="0">
                    <a:solidFill>
                      <a:schemeClr val="tx1"/>
                    </a:solidFill>
                  </a:rPr>
                  <a:t> and more detailed </a:t>
                </a:r>
                <a:r>
                  <a:rPr lang="en-US" b="1" dirty="0">
                    <a:solidFill>
                      <a:schemeClr val="tx1"/>
                    </a:solidFill>
                  </a:rPr>
                  <a:t>exploratory data analysis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BDF4C5A7-73FD-48F4-82FC-8FC78D055511}"/>
                  </a:ext>
                </a:extLst>
              </p:cNvPr>
              <p:cNvSpPr/>
              <p:nvPr/>
            </p:nvSpPr>
            <p:spPr>
              <a:xfrm>
                <a:off x="5388560" y="3371160"/>
                <a:ext cx="463600" cy="43698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672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BBD5D-6902-470B-B9AC-301BCCEC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Context &amp; Problem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AC5864-4A15-4102-8CB4-5F6CCD87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D7314F-FE03-4CE3-A889-B9A47A50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CB9CB7-4953-408B-903D-96925284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2</a:t>
            </a:fld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8539991-A4F9-4060-8450-17425C07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6" y="1247316"/>
            <a:ext cx="3145237" cy="3345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8" name="Agrupar 2047">
            <a:extLst>
              <a:ext uri="{FF2B5EF4-FFF2-40B4-BE49-F238E27FC236}">
                <a16:creationId xmlns:a16="http://schemas.microsoft.com/office/drawing/2014/main" id="{D2B6DC4D-5CD3-48FB-A7EB-27B29E6026EF}"/>
              </a:ext>
            </a:extLst>
          </p:cNvPr>
          <p:cNvGrpSpPr/>
          <p:nvPr/>
        </p:nvGrpSpPr>
        <p:grpSpPr>
          <a:xfrm>
            <a:off x="8340921" y="3794793"/>
            <a:ext cx="2945395" cy="2351785"/>
            <a:chOff x="8340921" y="3794793"/>
            <a:chExt cx="2945395" cy="2351785"/>
          </a:xfrm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B36A4788-C2CE-4E0F-B6E9-E36F00140B5D}"/>
                </a:ext>
              </a:extLst>
            </p:cNvPr>
            <p:cNvSpPr/>
            <p:nvPr/>
          </p:nvSpPr>
          <p:spPr>
            <a:xfrm>
              <a:off x="8340921" y="3891058"/>
              <a:ext cx="2743200" cy="22555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WHICH </a:t>
              </a:r>
              <a:r>
                <a:rPr lang="en-US" u="sng" dirty="0">
                  <a:solidFill>
                    <a:schemeClr val="tx1"/>
                  </a:solidFill>
                  <a:latin typeface="+mj-lt"/>
                </a:rPr>
                <a:t>FACTORS</a:t>
              </a:r>
              <a:r>
                <a:rPr lang="en-US" dirty="0">
                  <a:solidFill>
                    <a:schemeClr val="tx1"/>
                  </a:solidFill>
                  <a:latin typeface="+mj-lt"/>
                </a:rPr>
                <a:t> ARE ASSOCIATED WITH </a:t>
              </a:r>
              <a:r>
                <a:rPr lang="en-US" b="1" dirty="0">
                  <a:solidFill>
                    <a:schemeClr val="tx1"/>
                  </a:solidFill>
                  <a:latin typeface="+mj-lt"/>
                </a:rPr>
                <a:t>DIFFERENT PROGNOSTICS</a:t>
              </a:r>
              <a:r>
                <a:rPr lang="en-US" dirty="0">
                  <a:solidFill>
                    <a:schemeClr val="tx1"/>
                  </a:solidFill>
                  <a:latin typeface="+mj-lt"/>
                </a:rPr>
                <a:t>?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98561D17-96A8-4452-94CD-C4A7A3E1AB27}"/>
                </a:ext>
              </a:extLst>
            </p:cNvPr>
            <p:cNvGrpSpPr/>
            <p:nvPr/>
          </p:nvGrpSpPr>
          <p:grpSpPr>
            <a:xfrm rot="554435">
              <a:off x="10371916" y="3794793"/>
              <a:ext cx="914400" cy="914400"/>
              <a:chOff x="7972663" y="5606414"/>
              <a:chExt cx="914400" cy="914400"/>
            </a:xfrm>
          </p:grpSpPr>
          <p:pic>
            <p:nvPicPr>
              <p:cNvPr id="34" name="Gráfico 33" descr="DNA">
                <a:extLst>
                  <a:ext uri="{FF2B5EF4-FFF2-40B4-BE49-F238E27FC236}">
                    <a16:creationId xmlns:a16="http://schemas.microsoft.com/office/drawing/2014/main" id="{F3B9EC0B-55C5-4B60-930C-3713B8005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456770">
                <a:off x="8135972" y="5759868"/>
                <a:ext cx="420802" cy="420802"/>
              </a:xfrm>
              <a:prstGeom prst="rect">
                <a:avLst/>
              </a:prstGeom>
            </p:spPr>
          </p:pic>
          <p:pic>
            <p:nvPicPr>
              <p:cNvPr id="35" name="Gráfico 34" descr="Lupa">
                <a:extLst>
                  <a:ext uri="{FF2B5EF4-FFF2-40B4-BE49-F238E27FC236}">
                    <a16:creationId xmlns:a16="http://schemas.microsoft.com/office/drawing/2014/main" id="{E849684C-39B4-4E3A-9AC7-640031E96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72663" y="5606414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3BA3747-4904-450C-A985-9903F98EAAC7}"/>
              </a:ext>
            </a:extLst>
          </p:cNvPr>
          <p:cNvSpPr txBox="1"/>
          <p:nvPr/>
        </p:nvSpPr>
        <p:spPr>
          <a:xfrm>
            <a:off x="1176006" y="4607401"/>
            <a:ext cx="3151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>
                <a:hlinkClick r:id="rId9"/>
              </a:rPr>
              <a:t>https://blog.crownbio.com/pdx-personalized-medicine#_</a:t>
            </a:r>
            <a:r>
              <a:rPr lang="en-US" sz="800" dirty="0"/>
              <a:t>(access: September 11</a:t>
            </a:r>
            <a:r>
              <a:rPr lang="en-US" sz="800" baseline="30000" dirty="0"/>
              <a:t>th</a:t>
            </a:r>
            <a:r>
              <a:rPr lang="en-US" sz="800" dirty="0"/>
              <a:t>, 2020)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C1ABB41-15B7-43E1-A93F-CF0E92CF1C67}"/>
              </a:ext>
            </a:extLst>
          </p:cNvPr>
          <p:cNvGrpSpPr/>
          <p:nvPr/>
        </p:nvGrpSpPr>
        <p:grpSpPr>
          <a:xfrm>
            <a:off x="811947" y="4969527"/>
            <a:ext cx="3884933" cy="1112205"/>
            <a:chOff x="629919" y="4770224"/>
            <a:chExt cx="3884933" cy="1112205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1FD63DB0-A5D9-4C6B-9348-05A8143655CB}"/>
                </a:ext>
              </a:extLst>
            </p:cNvPr>
            <p:cNvGrpSpPr/>
            <p:nvPr/>
          </p:nvGrpSpPr>
          <p:grpSpPr>
            <a:xfrm>
              <a:off x="629919" y="4770224"/>
              <a:ext cx="3884932" cy="418199"/>
              <a:chOff x="629919" y="4770224"/>
              <a:chExt cx="3884932" cy="418199"/>
            </a:xfrm>
          </p:grpSpPr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9AA5AF-EE80-4EA3-AB9D-87C6FAF2823E}"/>
                  </a:ext>
                </a:extLst>
              </p:cNvPr>
              <p:cNvSpPr txBox="1"/>
              <p:nvPr/>
            </p:nvSpPr>
            <p:spPr>
              <a:xfrm>
                <a:off x="993979" y="4819091"/>
                <a:ext cx="3520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j-lt"/>
                  </a:rPr>
                  <a:t>Large-scale biologic databases</a:t>
                </a:r>
              </a:p>
            </p:txBody>
          </p:sp>
          <p:pic>
            <p:nvPicPr>
              <p:cNvPr id="39" name="Picture 10" descr="Image result for small curved arrow png">
                <a:extLst>
                  <a:ext uri="{FF2B5EF4-FFF2-40B4-BE49-F238E27FC236}">
                    <a16:creationId xmlns:a16="http://schemas.microsoft.com/office/drawing/2014/main" id="{1FB9DC83-47FE-4F14-831D-D96D077B1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2100" t="19809"/>
              <a:stretch/>
            </p:blipFill>
            <p:spPr bwMode="auto">
              <a:xfrm>
                <a:off x="629919" y="4770224"/>
                <a:ext cx="364059" cy="295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C865773B-07C6-4661-A50C-6B535D0557D5}"/>
                </a:ext>
              </a:extLst>
            </p:cNvPr>
            <p:cNvGrpSpPr/>
            <p:nvPr/>
          </p:nvGrpSpPr>
          <p:grpSpPr>
            <a:xfrm>
              <a:off x="629919" y="5464668"/>
              <a:ext cx="3884933" cy="417761"/>
              <a:chOff x="629918" y="5732568"/>
              <a:chExt cx="3884933" cy="417761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B5D0DBD-60E8-4205-9682-F142A61DC9D5}"/>
                  </a:ext>
                </a:extLst>
              </p:cNvPr>
              <p:cNvSpPr txBox="1"/>
              <p:nvPr/>
            </p:nvSpPr>
            <p:spPr>
              <a:xfrm>
                <a:off x="993979" y="5780997"/>
                <a:ext cx="3520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j-lt"/>
                  </a:rPr>
                  <a:t>Strong computational tools</a:t>
                </a:r>
              </a:p>
            </p:txBody>
          </p:sp>
          <p:pic>
            <p:nvPicPr>
              <p:cNvPr id="45" name="Picture 10" descr="Image result for small curved arrow png">
                <a:extLst>
                  <a:ext uri="{FF2B5EF4-FFF2-40B4-BE49-F238E27FC236}">
                    <a16:creationId xmlns:a16="http://schemas.microsoft.com/office/drawing/2014/main" id="{98803642-B91F-4EE9-BEF9-DAD216BD5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2100" t="19809"/>
              <a:stretch/>
            </p:blipFill>
            <p:spPr bwMode="auto">
              <a:xfrm>
                <a:off x="629918" y="5732568"/>
                <a:ext cx="364059" cy="295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8C85FB3A-0278-41C2-B61F-88A12E7F55F8}"/>
                </a:ext>
              </a:extLst>
            </p:cNvPr>
            <p:cNvGrpSpPr/>
            <p:nvPr/>
          </p:nvGrpSpPr>
          <p:grpSpPr>
            <a:xfrm>
              <a:off x="629919" y="5100565"/>
              <a:ext cx="3884932" cy="434861"/>
              <a:chOff x="629919" y="5222485"/>
              <a:chExt cx="3884932" cy="434861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E9DB297-BDDA-4B95-BA4F-527B50950538}"/>
                  </a:ext>
                </a:extLst>
              </p:cNvPr>
              <p:cNvSpPr txBox="1"/>
              <p:nvPr/>
            </p:nvSpPr>
            <p:spPr>
              <a:xfrm>
                <a:off x="993979" y="5288014"/>
                <a:ext cx="3520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j-lt"/>
                  </a:rPr>
                  <a:t>Methods for characterizing patients</a:t>
                </a:r>
              </a:p>
            </p:txBody>
          </p:sp>
          <p:pic>
            <p:nvPicPr>
              <p:cNvPr id="43" name="Picture 10" descr="Image result for small curved arrow png">
                <a:extLst>
                  <a:ext uri="{FF2B5EF4-FFF2-40B4-BE49-F238E27FC236}">
                    <a16:creationId xmlns:a16="http://schemas.microsoft.com/office/drawing/2014/main" id="{DA65033D-C319-4565-9C57-77B4821E4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2100" t="19809"/>
              <a:stretch/>
            </p:blipFill>
            <p:spPr bwMode="auto">
              <a:xfrm>
                <a:off x="629919" y="5222485"/>
                <a:ext cx="364059" cy="295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4" name="Picture 6" descr="arrow | Seton School Manassas">
            <a:extLst>
              <a:ext uri="{FF2B5EF4-FFF2-40B4-BE49-F238E27FC236}">
                <a16:creationId xmlns:a16="http://schemas.microsoft.com/office/drawing/2014/main" id="{BC39F793-CE66-452A-8FD2-41632FA6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8636">
            <a:off x="3198999" y="2056179"/>
            <a:ext cx="3070270" cy="217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Agrupar 2063">
            <a:extLst>
              <a:ext uri="{FF2B5EF4-FFF2-40B4-BE49-F238E27FC236}">
                <a16:creationId xmlns:a16="http://schemas.microsoft.com/office/drawing/2014/main" id="{259FD5C3-7534-43CC-806D-D92EBCCC8E40}"/>
              </a:ext>
            </a:extLst>
          </p:cNvPr>
          <p:cNvGrpSpPr/>
          <p:nvPr/>
        </p:nvGrpSpPr>
        <p:grpSpPr>
          <a:xfrm>
            <a:off x="6731906" y="1157243"/>
            <a:ext cx="2807247" cy="2359997"/>
            <a:chOff x="6433189" y="1164273"/>
            <a:chExt cx="2807247" cy="2359997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B8698C9B-9FBD-485F-9D61-26173BD12FAB}"/>
                </a:ext>
              </a:extLst>
            </p:cNvPr>
            <p:cNvGrpSpPr/>
            <p:nvPr/>
          </p:nvGrpSpPr>
          <p:grpSpPr>
            <a:xfrm>
              <a:off x="6433189" y="1164273"/>
              <a:ext cx="1981357" cy="1952059"/>
              <a:chOff x="6953931" y="1326855"/>
              <a:chExt cx="1560306" cy="1567566"/>
            </a:xfrm>
          </p:grpSpPr>
          <p:pic>
            <p:nvPicPr>
              <p:cNvPr id="51" name="Imagem 50">
                <a:extLst>
                  <a:ext uri="{FF2B5EF4-FFF2-40B4-BE49-F238E27FC236}">
                    <a16:creationId xmlns:a16="http://schemas.microsoft.com/office/drawing/2014/main" id="{D50EF4C4-BE31-481A-8CA1-B3BF5E0A4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7648" y="1516100"/>
                <a:ext cx="1180915" cy="1189075"/>
              </a:xfrm>
              <a:prstGeom prst="rect">
                <a:avLst/>
              </a:prstGeom>
            </p:spPr>
          </p:pic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18247498-DB00-46AB-AEA3-A3D3D24F3C67}"/>
                  </a:ext>
                </a:extLst>
              </p:cNvPr>
              <p:cNvSpPr/>
              <p:nvPr/>
            </p:nvSpPr>
            <p:spPr>
              <a:xfrm rot="20888409">
                <a:off x="6953931" y="1326855"/>
                <a:ext cx="1560306" cy="1567566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75000"/>
                  </a:schemeClr>
                </a:solidFill>
              </a:ln>
              <a:effectLst>
                <a:outerShdw blurRad="63500" sx="104000" sy="104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A430ECFD-8690-45C8-881D-4D0002913B9A}"/>
                </a:ext>
              </a:extLst>
            </p:cNvPr>
            <p:cNvSpPr/>
            <p:nvPr/>
          </p:nvSpPr>
          <p:spPr>
            <a:xfrm>
              <a:off x="7441405" y="2811376"/>
              <a:ext cx="1799031" cy="71289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WHO ARE SUCH SUBGROUPS?</a:t>
              </a:r>
            </a:p>
          </p:txBody>
        </p:sp>
      </p:grpSp>
      <p:grpSp>
        <p:nvGrpSpPr>
          <p:cNvPr id="2065" name="Agrupar 2064">
            <a:extLst>
              <a:ext uri="{FF2B5EF4-FFF2-40B4-BE49-F238E27FC236}">
                <a16:creationId xmlns:a16="http://schemas.microsoft.com/office/drawing/2014/main" id="{51BF7C1D-644E-4F46-9A21-3AEC1FA5416F}"/>
              </a:ext>
            </a:extLst>
          </p:cNvPr>
          <p:cNvGrpSpPr/>
          <p:nvPr/>
        </p:nvGrpSpPr>
        <p:grpSpPr>
          <a:xfrm>
            <a:off x="5398914" y="3907392"/>
            <a:ext cx="2736616" cy="2416280"/>
            <a:chOff x="5398914" y="3907392"/>
            <a:chExt cx="2736616" cy="2416280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409117D8-D8BF-4391-9531-748295AF9E80}"/>
                </a:ext>
              </a:extLst>
            </p:cNvPr>
            <p:cNvSpPr/>
            <p:nvPr/>
          </p:nvSpPr>
          <p:spPr>
            <a:xfrm>
              <a:off x="5398915" y="3907392"/>
              <a:ext cx="2736615" cy="22555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WHICH </a:t>
              </a:r>
              <a:r>
                <a:rPr lang="en-US" u="sng" dirty="0">
                  <a:solidFill>
                    <a:schemeClr val="tx1"/>
                  </a:solidFill>
                  <a:latin typeface="+mj-lt"/>
                </a:rPr>
                <a:t>CHARACTERISTICS</a:t>
              </a:r>
              <a:r>
                <a:rPr lang="en-US" dirty="0">
                  <a:solidFill>
                    <a:schemeClr val="tx1"/>
                  </a:solidFill>
                  <a:latin typeface="+mj-lt"/>
                </a:rPr>
                <a:t> DELINEATE GROUPS OF PATIENTS WITH</a:t>
              </a:r>
              <a:br>
                <a:rPr lang="en-US" dirty="0">
                  <a:solidFill>
                    <a:schemeClr val="tx1"/>
                  </a:solidFill>
                  <a:latin typeface="+mj-lt"/>
                </a:rPr>
              </a:br>
              <a:r>
                <a:rPr lang="en-US" dirty="0">
                  <a:solidFill>
                    <a:schemeClr val="tx1"/>
                  </a:solidFill>
                  <a:latin typeface="+mj-lt"/>
                </a:rPr>
                <a:t>     </a:t>
              </a:r>
              <a:r>
                <a:rPr lang="en-US" b="1" dirty="0">
                  <a:solidFill>
                    <a:schemeClr val="tx1"/>
                  </a:solidFill>
                  <a:latin typeface="+mj-lt"/>
                </a:rPr>
                <a:t>DISTINCT SURVIVAL</a:t>
              </a:r>
              <a:br>
                <a:rPr lang="en-US" b="1" dirty="0">
                  <a:solidFill>
                    <a:schemeClr val="tx1"/>
                  </a:solidFill>
                  <a:latin typeface="+mj-lt"/>
                </a:rPr>
              </a:br>
              <a:r>
                <a:rPr lang="en-US" b="1" dirty="0">
                  <a:solidFill>
                    <a:schemeClr val="tx1"/>
                  </a:solidFill>
                  <a:latin typeface="+mj-lt"/>
                </a:rPr>
                <a:t>     EXPERIENCE?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063" name="Gráfico 2062" descr="Usuários">
              <a:extLst>
                <a:ext uri="{FF2B5EF4-FFF2-40B4-BE49-F238E27FC236}">
                  <a16:creationId xmlns:a16="http://schemas.microsoft.com/office/drawing/2014/main" id="{B210B8A7-2F88-4AED-B360-5FA87264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98914" y="540927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282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5A2AF81-68A5-44F4-A69F-FA8B8E9B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5BAE-23AE-4329-92F8-A124AC62268F}" type="slidenum">
              <a:rPr lang="pt-BR" smtClean="0"/>
              <a:t>20</a:t>
            </a:fld>
            <a:endParaRPr lang="pt-BR"/>
          </a:p>
        </p:txBody>
      </p:sp>
      <p:pic>
        <p:nvPicPr>
          <p:cNvPr id="1026" name="Picture 2" descr="Image result for good png">
            <a:extLst>
              <a:ext uri="{FF2B5EF4-FFF2-40B4-BE49-F238E27FC236}">
                <a16:creationId xmlns:a16="http://schemas.microsoft.com/office/drawing/2014/main" id="{E7B964DE-5253-4C23-8D22-76CAA17F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44" y="1818631"/>
            <a:ext cx="4720281" cy="47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27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3BDBB7-9895-4DAA-88D4-5D8586E9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9D9FF87-4B81-420B-BCE7-4D7D67C2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7D305B-85DB-4772-A064-68B2CED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AB96FC1-D7AF-400C-B870-EDC320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Problem in the Literature</a:t>
            </a:r>
            <a:endParaRPr lang="en-GB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C0E2B90-5E89-4513-ADFF-631670637754}"/>
              </a:ext>
            </a:extLst>
          </p:cNvPr>
          <p:cNvGrpSpPr/>
          <p:nvPr/>
        </p:nvGrpSpPr>
        <p:grpSpPr>
          <a:xfrm>
            <a:off x="466083" y="1347686"/>
            <a:ext cx="6230634" cy="4752337"/>
            <a:chOff x="150085" y="1101769"/>
            <a:chExt cx="6230634" cy="475233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0D06EFD-5A36-4847-972B-71653F8BE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58" y="1101769"/>
              <a:ext cx="2625116" cy="28171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4AA11A9-FD01-42A1-B039-DA92BEF2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8916" y="1449628"/>
              <a:ext cx="2620928" cy="269063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71B8569-978E-41C9-A874-5244A778553E}"/>
                </a:ext>
              </a:extLst>
            </p:cNvPr>
            <p:cNvSpPr txBox="1"/>
            <p:nvPr/>
          </p:nvSpPr>
          <p:spPr>
            <a:xfrm>
              <a:off x="150085" y="2341416"/>
              <a:ext cx="2854405" cy="1938992"/>
            </a:xfrm>
            <a:prstGeom prst="rect">
              <a:avLst/>
            </a:prstGeom>
            <a:solidFill>
              <a:srgbClr val="FAF7FF"/>
            </a:solidFill>
            <a:ln w="19050">
              <a:solidFill>
                <a:srgbClr val="7030A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+mj-lt"/>
                </a:rPr>
                <a:t>Breast cancer is a heterogeneous disease comprising several biologically different types, […] </a:t>
              </a:r>
            </a:p>
            <a:p>
              <a:r>
                <a:rPr lang="en-US" sz="1500" b="1" i="1" dirty="0">
                  <a:latin typeface="+mj-lt"/>
                </a:rPr>
                <a:t>precise identification of breast cancer subtypes, especially within the largest and highly variable luminal-A class, remains a challenge.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39B8D6D7-EBD1-4B31-A791-DAF0666B9273}"/>
                </a:ext>
              </a:extLst>
            </p:cNvPr>
            <p:cNvSpPr txBox="1"/>
            <p:nvPr/>
          </p:nvSpPr>
          <p:spPr>
            <a:xfrm>
              <a:off x="3150774" y="2611618"/>
              <a:ext cx="3123405" cy="2631490"/>
            </a:xfrm>
            <a:prstGeom prst="rect">
              <a:avLst/>
            </a:prstGeom>
            <a:solidFill>
              <a:srgbClr val="F5FDFD"/>
            </a:solidFill>
            <a:ln w="19050">
              <a:solidFill>
                <a:srgbClr val="2BB7B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GB" sz="1500" i="1" dirty="0">
                  <a:latin typeface="+mj-lt"/>
                </a:rPr>
                <a:t>Basal-like constitutes an important molecular subtype of breast cancer characterised by an aggressive behaviour and a limited therapy response. </a:t>
              </a:r>
              <a:endParaRPr lang="en-GB" sz="1500" b="1" i="1" dirty="0">
                <a:latin typeface="+mj-lt"/>
              </a:endParaRPr>
            </a:p>
            <a:p>
              <a:r>
                <a:rPr lang="en-GB" sz="1500" b="1" i="1" dirty="0">
                  <a:latin typeface="+mj-lt"/>
                </a:rPr>
                <a:t>The outcome of patients within this subtype is, however, divergent. Some individuals show an increased risk of dying in the first five years, and others a long-term survival of over ten years after the diagnosis</a:t>
              </a:r>
              <a:r>
                <a:rPr lang="en-GB" sz="1500" i="1" dirty="0">
                  <a:latin typeface="+mj-lt"/>
                </a:rPr>
                <a:t>.</a:t>
              </a:r>
              <a:endParaRPr lang="en-GB" sz="1500" b="1" i="1" dirty="0">
                <a:latin typeface="+mj-lt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3B64A01-7E18-455E-87A4-54AEF440BBA3}"/>
                </a:ext>
              </a:extLst>
            </p:cNvPr>
            <p:cNvSpPr/>
            <p:nvPr/>
          </p:nvSpPr>
          <p:spPr>
            <a:xfrm>
              <a:off x="2628916" y="5300108"/>
              <a:ext cx="375180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 err="1"/>
                <a:t>Milioli</a:t>
              </a:r>
              <a:r>
                <a:rPr lang="en-US" sz="1000" dirty="0"/>
                <a:t>, H. H., Tishchenko, I., </a:t>
              </a:r>
              <a:r>
                <a:rPr lang="en-US" sz="1000" dirty="0" err="1"/>
                <a:t>Riveros</a:t>
              </a:r>
              <a:r>
                <a:rPr lang="en-US" sz="1000" dirty="0"/>
                <a:t>, C., Berretta, R., &amp; Moscato, P. (2017). Basal-like breast cancer: molecular profiles, clinical features and survival outcomes. BMC medical genomics, 10(1):19.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4EF8B2E-476B-44E8-AF70-1A4D02CF9F7A}"/>
                </a:ext>
              </a:extLst>
            </p:cNvPr>
            <p:cNvSpPr/>
            <p:nvPr/>
          </p:nvSpPr>
          <p:spPr>
            <a:xfrm>
              <a:off x="150085" y="4354127"/>
              <a:ext cx="2665953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 err="1"/>
                <a:t>Netanely</a:t>
              </a:r>
              <a:r>
                <a:rPr lang="en-US" sz="1000" dirty="0"/>
                <a:t>, D., Avraham, A., Ben-Baruch, A., </a:t>
              </a:r>
              <a:r>
                <a:rPr lang="en-US" sz="1000" dirty="0" err="1"/>
                <a:t>Evron</a:t>
              </a:r>
              <a:r>
                <a:rPr lang="en-US" sz="1000" dirty="0"/>
                <a:t>, E., &amp; Shamir, R. (2016). Expression and methylation patterns partition luminal-a breast tumors into distinct prognostic subgroups. Breast Cancer Research, 18(1):74.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A1AA8F-D397-4093-B996-449001789158}"/>
              </a:ext>
            </a:extLst>
          </p:cNvPr>
          <p:cNvSpPr txBox="1"/>
          <p:nvPr/>
        </p:nvSpPr>
        <p:spPr>
          <a:xfrm>
            <a:off x="6973164" y="1120670"/>
            <a:ext cx="4547845" cy="124649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500" b="0" i="0" dirty="0" err="1">
                <a:solidFill>
                  <a:srgbClr val="222222"/>
                </a:solidFill>
                <a:effectLst/>
                <a:latin typeface="+mj-lt"/>
              </a:rPr>
              <a:t>Shivakumar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, M., Lee, Y., Bang, L., Garg, T., Sohn, K.A. and Kim, D., 2017. Identification of </a:t>
            </a:r>
            <a:r>
              <a:rPr lang="en-US" sz="1500" b="0" i="0" dirty="0">
                <a:effectLst/>
                <a:highlight>
                  <a:srgbClr val="FFFF85"/>
                </a:highlight>
                <a:latin typeface="+mj-lt"/>
              </a:rPr>
              <a:t>epigenetic interactions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 between miRNA and DNA methylation </a:t>
            </a:r>
            <a:r>
              <a:rPr lang="en-US" sz="1500" b="0" i="0" dirty="0">
                <a:solidFill>
                  <a:srgbClr val="222222"/>
                </a:solidFill>
                <a:effectLst/>
                <a:highlight>
                  <a:srgbClr val="FFFF85"/>
                </a:highlight>
                <a:latin typeface="+mj-lt"/>
              </a:rPr>
              <a:t>associated with gene expression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 as </a:t>
            </a:r>
            <a:r>
              <a:rPr lang="en-US" sz="1500" b="0" i="0" dirty="0">
                <a:solidFill>
                  <a:srgbClr val="222222"/>
                </a:solidFill>
                <a:effectLst/>
                <a:highlight>
                  <a:srgbClr val="FFFF85"/>
                </a:highlight>
                <a:latin typeface="+mj-lt"/>
              </a:rPr>
              <a:t>potential prognostic markers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 in bladder cancer.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+mj-lt"/>
              </a:rPr>
              <a:t>BMC medical genomics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+mj-lt"/>
              </a:rPr>
              <a:t>10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(1), p.30.</a:t>
            </a:r>
            <a:endParaRPr lang="en-US" sz="1500" dirty="0">
              <a:latin typeface="+mj-l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FAA9B5-3340-48C2-8B59-A92A726D6EF1}"/>
              </a:ext>
            </a:extLst>
          </p:cNvPr>
          <p:cNvSpPr txBox="1"/>
          <p:nvPr/>
        </p:nvSpPr>
        <p:spPr>
          <a:xfrm>
            <a:off x="6973165" y="2463061"/>
            <a:ext cx="4547845" cy="101566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500" b="0" i="0" dirty="0" err="1">
                <a:solidFill>
                  <a:srgbClr val="222222"/>
                </a:solidFill>
                <a:effectLst/>
                <a:latin typeface="+mj-lt"/>
              </a:rPr>
              <a:t>Pepke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, S. and Ver </a:t>
            </a:r>
            <a:r>
              <a:rPr lang="en-US" sz="1500" b="0" i="0" dirty="0" err="1">
                <a:solidFill>
                  <a:srgbClr val="222222"/>
                </a:solidFill>
                <a:effectLst/>
                <a:latin typeface="+mj-lt"/>
              </a:rPr>
              <a:t>Steeg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, G., 2017. Comprehensive </a:t>
            </a:r>
            <a:r>
              <a:rPr lang="en-US" sz="1500" b="0" i="0" dirty="0">
                <a:solidFill>
                  <a:srgbClr val="222222"/>
                </a:solidFill>
                <a:effectLst/>
                <a:highlight>
                  <a:srgbClr val="FFFF85"/>
                </a:highlight>
                <a:latin typeface="+mj-lt"/>
              </a:rPr>
              <a:t>discovery of subsample gene expression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 components by information explanation: therapeutic implications in cancer.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+mj-lt"/>
              </a:rPr>
              <a:t>BMC medical genomics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+mj-lt"/>
              </a:rPr>
              <a:t>10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(1), pp.1-18.</a:t>
            </a:r>
            <a:endParaRPr lang="en-US" sz="1500" dirty="0">
              <a:latin typeface="+mj-l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0384CAA-6F07-4EAE-843D-2A457E1E4298}"/>
              </a:ext>
            </a:extLst>
          </p:cNvPr>
          <p:cNvSpPr txBox="1"/>
          <p:nvPr/>
        </p:nvSpPr>
        <p:spPr>
          <a:xfrm>
            <a:off x="6973165" y="3574620"/>
            <a:ext cx="4547845" cy="101566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Smith, M.K., Stein, G., Cheng, W., Miller, W.C. and Tucker, J.D., 2019. </a:t>
            </a:r>
            <a:r>
              <a:rPr lang="en-US" sz="1500" b="0" i="0" dirty="0">
                <a:solidFill>
                  <a:srgbClr val="222222"/>
                </a:solidFill>
                <a:effectLst/>
                <a:highlight>
                  <a:srgbClr val="FFFF85"/>
                </a:highlight>
                <a:latin typeface="+mj-lt"/>
              </a:rPr>
              <a:t>Identifying high risk subgroups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 of MSM: a latent class analysis using two samples.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+mj-lt"/>
              </a:rPr>
              <a:t>BMC infectious diseases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+mj-lt"/>
              </a:rPr>
              <a:t>19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(1), p.213.</a:t>
            </a:r>
            <a:endParaRPr lang="en-US" sz="1500" dirty="0">
              <a:latin typeface="+mj-l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FB6C1AE-07BA-4094-894D-132311B95636}"/>
              </a:ext>
            </a:extLst>
          </p:cNvPr>
          <p:cNvSpPr txBox="1"/>
          <p:nvPr/>
        </p:nvSpPr>
        <p:spPr>
          <a:xfrm>
            <a:off x="6973163" y="4687659"/>
            <a:ext cx="4547845" cy="7848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Lu, T.P. and Chen, J.J., 2015. </a:t>
            </a:r>
            <a:r>
              <a:rPr lang="en-US" sz="1500" b="0" i="0" dirty="0">
                <a:solidFill>
                  <a:srgbClr val="222222"/>
                </a:solidFill>
                <a:effectLst/>
                <a:highlight>
                  <a:srgbClr val="FFFF85"/>
                </a:highlight>
                <a:latin typeface="+mj-lt"/>
              </a:rPr>
              <a:t>Subgroup identification for treatment selection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 in biomarker adaptive design.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+mj-lt"/>
              </a:rPr>
              <a:t>BMC medical research methodology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+mj-lt"/>
              </a:rPr>
              <a:t>15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+mj-lt"/>
              </a:rPr>
              <a:t>(1), p.105</a:t>
            </a:r>
            <a:endParaRPr lang="en-US" sz="1500" dirty="0">
              <a:latin typeface="+mj-lt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A89A5BE-FCD8-4EC3-A2AE-C96146777331}"/>
              </a:ext>
            </a:extLst>
          </p:cNvPr>
          <p:cNvGrpSpPr/>
          <p:nvPr/>
        </p:nvGrpSpPr>
        <p:grpSpPr>
          <a:xfrm>
            <a:off x="9194016" y="5690855"/>
            <a:ext cx="106138" cy="489159"/>
            <a:chOff x="9014689" y="5688757"/>
            <a:chExt cx="106138" cy="489159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BF0B23E9-DB60-4711-AEEA-E72D7579F5F4}"/>
                </a:ext>
              </a:extLst>
            </p:cNvPr>
            <p:cNvSpPr/>
            <p:nvPr/>
          </p:nvSpPr>
          <p:spPr>
            <a:xfrm rot="2503863">
              <a:off x="9014690" y="5688757"/>
              <a:ext cx="106136" cy="10054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8974CDE-3228-40CC-A741-B7C2C589C02F}"/>
                </a:ext>
              </a:extLst>
            </p:cNvPr>
            <p:cNvSpPr/>
            <p:nvPr/>
          </p:nvSpPr>
          <p:spPr>
            <a:xfrm rot="2503863">
              <a:off x="9014691" y="5883063"/>
              <a:ext cx="106136" cy="10054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DEA929ED-7F50-4E18-943C-FE669188F751}"/>
                </a:ext>
              </a:extLst>
            </p:cNvPr>
            <p:cNvSpPr/>
            <p:nvPr/>
          </p:nvSpPr>
          <p:spPr>
            <a:xfrm rot="2503863">
              <a:off x="9014689" y="6077369"/>
              <a:ext cx="106136" cy="10054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15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E8BB1-DD1A-4171-B9AE-533D007E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Survival Analysis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4FDDC6-1955-4958-BC06-4FFC7AFC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2DE904-C0F6-41B4-9484-315AFB59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10B4A1-12E2-4765-B75A-44592EE6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4</a:t>
            </a:fld>
            <a:endParaRPr lang="en-US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57BC4356-6FF6-48B4-824B-D0AA2F30CF25}"/>
              </a:ext>
            </a:extLst>
          </p:cNvPr>
          <p:cNvSpPr/>
          <p:nvPr/>
        </p:nvSpPr>
        <p:spPr>
          <a:xfrm>
            <a:off x="559425" y="1306459"/>
            <a:ext cx="6565280" cy="1182030"/>
          </a:xfrm>
          <a:prstGeom prst="rect">
            <a:avLst/>
          </a:prstGeom>
          <a:solidFill>
            <a:srgbClr val="E5E9EF"/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Collection of </a:t>
            </a:r>
            <a:r>
              <a:rPr lang="en-US" sz="2000" u="sng" dirty="0">
                <a:solidFill>
                  <a:sysClr val="windowText" lastClr="000000"/>
                </a:solidFill>
              </a:rPr>
              <a:t>methods</a:t>
            </a:r>
            <a:r>
              <a:rPr lang="en-US" u="sng" dirty="0">
                <a:solidFill>
                  <a:sysClr val="windowText" lastClr="000000"/>
                </a:solidFill>
              </a:rPr>
              <a:t> and </a:t>
            </a:r>
            <a:r>
              <a:rPr lang="en-US" sz="2000" u="sng" dirty="0">
                <a:solidFill>
                  <a:sysClr val="windowText" lastClr="000000"/>
                </a:solidFill>
              </a:rPr>
              <a:t>techniques</a:t>
            </a:r>
            <a:r>
              <a:rPr lang="en-US" u="sng" dirty="0">
                <a:solidFill>
                  <a:sysClr val="windowText" lastClr="000000"/>
                </a:solidFill>
              </a:rPr>
              <a:t> </a:t>
            </a:r>
            <a:r>
              <a:rPr lang="en-US" dirty="0">
                <a:solidFill>
                  <a:sysClr val="windowText" lastClr="000000"/>
                </a:solidFill>
              </a:rPr>
              <a:t>designed to </a:t>
            </a:r>
            <a:r>
              <a:rPr lang="en-US" dirty="0" err="1">
                <a:solidFill>
                  <a:sysClr val="windowText" lastClr="000000"/>
                </a:solidFill>
              </a:rPr>
              <a:t>analyse</a:t>
            </a:r>
            <a:r>
              <a:rPr lang="en-US" dirty="0">
                <a:solidFill>
                  <a:sysClr val="windowText" lastClr="000000"/>
                </a:solidFill>
              </a:rPr>
              <a:t> data in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which the target variable is the </a:t>
            </a:r>
            <a:r>
              <a:rPr lang="en-US" sz="2200" b="1" dirty="0">
                <a:solidFill>
                  <a:sysClr val="windowText" lastClr="000000"/>
                </a:solidFill>
              </a:rPr>
              <a:t>time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until a given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sz="2200" b="1" dirty="0">
                <a:solidFill>
                  <a:sysClr val="windowText" lastClr="000000"/>
                </a:solidFill>
              </a:rPr>
              <a:t>event</a:t>
            </a:r>
            <a:r>
              <a:rPr lang="en-US" dirty="0">
                <a:solidFill>
                  <a:sysClr val="windowText" lastClr="000000"/>
                </a:solidFill>
              </a:rPr>
              <a:t> occurs.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9FAC4F1-E644-4F13-B018-A76BE511138D}"/>
              </a:ext>
            </a:extLst>
          </p:cNvPr>
          <p:cNvGrpSpPr/>
          <p:nvPr/>
        </p:nvGrpSpPr>
        <p:grpSpPr>
          <a:xfrm>
            <a:off x="1470248" y="2647269"/>
            <a:ext cx="4425700" cy="929308"/>
            <a:chOff x="1470248" y="2525349"/>
            <a:chExt cx="4425700" cy="929308"/>
          </a:xfrm>
        </p:grpSpPr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6859E0AB-02D3-4379-AE13-35876CF2DAD5}"/>
                </a:ext>
              </a:extLst>
            </p:cNvPr>
            <p:cNvGrpSpPr/>
            <p:nvPr/>
          </p:nvGrpSpPr>
          <p:grpSpPr>
            <a:xfrm>
              <a:off x="1470248" y="2525349"/>
              <a:ext cx="3788899" cy="929308"/>
              <a:chOff x="1571859" y="2480600"/>
              <a:chExt cx="4639370" cy="1533721"/>
            </a:xfrm>
          </p:grpSpPr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6560C564-CF02-4487-9FAD-395FD282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717" y="3418889"/>
                <a:ext cx="425651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o Explicativo: Linha Dobrada 85">
                <a:extLst>
                  <a:ext uri="{FF2B5EF4-FFF2-40B4-BE49-F238E27FC236}">
                    <a16:creationId xmlns:a16="http://schemas.microsoft.com/office/drawing/2014/main" id="{37AA3F90-E6AE-4908-8D7F-15B60405555F}"/>
                  </a:ext>
                </a:extLst>
              </p:cNvPr>
              <p:cNvSpPr/>
              <p:nvPr/>
            </p:nvSpPr>
            <p:spPr>
              <a:xfrm>
                <a:off x="2244461" y="3633629"/>
                <a:ext cx="1660064" cy="365073"/>
              </a:xfrm>
              <a:prstGeom prst="borderCallout2">
                <a:avLst>
                  <a:gd name="adj1" fmla="val 52345"/>
                  <a:gd name="adj2" fmla="val 488"/>
                  <a:gd name="adj3" fmla="val 55399"/>
                  <a:gd name="adj4" fmla="val -16667"/>
                  <a:gd name="adj5" fmla="val -88747"/>
                  <a:gd name="adj6" fmla="val -1699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Begin of study</a:t>
                </a:r>
              </a:p>
            </p:txBody>
          </p:sp>
          <p:pic>
            <p:nvPicPr>
              <p:cNvPr id="87" name="Gráfico 86" descr="Homem">
                <a:extLst>
                  <a:ext uri="{FF2B5EF4-FFF2-40B4-BE49-F238E27FC236}">
                    <a16:creationId xmlns:a16="http://schemas.microsoft.com/office/drawing/2014/main" id="{14D7EAB3-DDD2-42BB-856A-6CB1BC2B4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71859" y="2481554"/>
                <a:ext cx="778042" cy="778042"/>
              </a:xfrm>
              <a:prstGeom prst="rect">
                <a:avLst/>
              </a:prstGeom>
            </p:spPr>
          </p:pic>
          <p:pic>
            <p:nvPicPr>
              <p:cNvPr id="88" name="Picture 2" descr="x-png-icon-8 - Contabilidade Moura">
                <a:extLst>
                  <a:ext uri="{FF2B5EF4-FFF2-40B4-BE49-F238E27FC236}">
                    <a16:creationId xmlns:a16="http://schemas.microsoft.com/office/drawing/2014/main" id="{A06E5568-62FF-4928-8D8E-B2945D948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1682" y="3236326"/>
                <a:ext cx="387947" cy="365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Gráfico 88" descr="Homem">
                <a:extLst>
                  <a:ext uri="{FF2B5EF4-FFF2-40B4-BE49-F238E27FC236}">
                    <a16:creationId xmlns:a16="http://schemas.microsoft.com/office/drawing/2014/main" id="{A8B9E595-31E8-432B-9D42-8E35B1089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912797" y="2480600"/>
                <a:ext cx="778042" cy="778042"/>
              </a:xfrm>
              <a:prstGeom prst="rect">
                <a:avLst/>
              </a:prstGeom>
            </p:spPr>
          </p:pic>
          <p:sp>
            <p:nvSpPr>
              <p:cNvPr id="90" name="Chave Direita 89">
                <a:extLst>
                  <a:ext uri="{FF2B5EF4-FFF2-40B4-BE49-F238E27FC236}">
                    <a16:creationId xmlns:a16="http://schemas.microsoft.com/office/drawing/2014/main" id="{168C2BCD-3C2F-4B37-ABC9-BA2D19F2737A}"/>
                  </a:ext>
                </a:extLst>
              </p:cNvPr>
              <p:cNvSpPr/>
              <p:nvPr/>
            </p:nvSpPr>
            <p:spPr>
              <a:xfrm rot="16200000">
                <a:off x="3439603" y="1685350"/>
                <a:ext cx="285456" cy="3038707"/>
              </a:xfrm>
              <a:prstGeom prst="rightBrace">
                <a:avLst>
                  <a:gd name="adj1" fmla="val 147703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Agrupar 90">
                <a:extLst>
                  <a:ext uri="{FF2B5EF4-FFF2-40B4-BE49-F238E27FC236}">
                    <a16:creationId xmlns:a16="http://schemas.microsoft.com/office/drawing/2014/main" id="{3F62302D-D7F6-44AA-8B4E-3DE10B5120ED}"/>
                  </a:ext>
                </a:extLst>
              </p:cNvPr>
              <p:cNvGrpSpPr/>
              <p:nvPr/>
            </p:nvGrpSpPr>
            <p:grpSpPr>
              <a:xfrm>
                <a:off x="2780545" y="2600949"/>
                <a:ext cx="1626967" cy="507951"/>
                <a:chOff x="4126990" y="3535736"/>
                <a:chExt cx="1626967" cy="507951"/>
              </a:xfrm>
            </p:grpSpPr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B1D0AAFC-B4FC-4B27-82C1-A218F37C3D3C}"/>
                    </a:ext>
                  </a:extLst>
                </p:cNvPr>
                <p:cNvSpPr txBox="1"/>
                <p:nvPr/>
              </p:nvSpPr>
              <p:spPr>
                <a:xfrm>
                  <a:off x="4126990" y="3535736"/>
                  <a:ext cx="1438508" cy="5079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Survival Time</a:t>
                  </a:r>
                </a:p>
              </p:txBody>
            </p:sp>
            <p:pic>
              <p:nvPicPr>
                <p:cNvPr id="94" name="Gráfico 93" descr="Cronômetro 33%">
                  <a:extLst>
                    <a:ext uri="{FF2B5EF4-FFF2-40B4-BE49-F238E27FC236}">
                      <a16:creationId xmlns:a16="http://schemas.microsoft.com/office/drawing/2014/main" id="{8F407D88-6A42-48A0-86C2-E2781DD073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3401" y="3590428"/>
                  <a:ext cx="360556" cy="360556"/>
                </a:xfrm>
                <a:prstGeom prst="rect">
                  <a:avLst/>
                </a:prstGeom>
              </p:spPr>
            </p:pic>
          </p:grpSp>
          <p:sp>
            <p:nvSpPr>
              <p:cNvPr id="92" name="Texto Explicativo: Linha Dobrada 91">
                <a:extLst>
                  <a:ext uri="{FF2B5EF4-FFF2-40B4-BE49-F238E27FC236}">
                    <a16:creationId xmlns:a16="http://schemas.microsoft.com/office/drawing/2014/main" id="{D2FE5D0B-2310-47F4-8C79-19FE54D0D89F}"/>
                  </a:ext>
                </a:extLst>
              </p:cNvPr>
              <p:cNvSpPr/>
              <p:nvPr/>
            </p:nvSpPr>
            <p:spPr>
              <a:xfrm>
                <a:off x="5411572" y="3639370"/>
                <a:ext cx="799657" cy="374951"/>
              </a:xfrm>
              <a:prstGeom prst="borderCallout2">
                <a:avLst>
                  <a:gd name="adj1" fmla="val 52345"/>
                  <a:gd name="adj2" fmla="val 488"/>
                  <a:gd name="adj3" fmla="val 55399"/>
                  <a:gd name="adj4" fmla="val -16667"/>
                  <a:gd name="adj5" fmla="val -49039"/>
                  <a:gd name="adj6" fmla="val -1699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C8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Event</a:t>
                </a: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F9417C07-2D19-4DE2-8170-D1B238285BE3}"/>
                </a:ext>
              </a:extLst>
            </p:cNvPr>
            <p:cNvGrpSpPr/>
            <p:nvPr/>
          </p:nvGrpSpPr>
          <p:grpSpPr>
            <a:xfrm rot="242385">
              <a:off x="5198641" y="2808242"/>
              <a:ext cx="697307" cy="624187"/>
              <a:chOff x="9536078" y="3200986"/>
              <a:chExt cx="1817722" cy="1817722"/>
            </a:xfrm>
          </p:grpSpPr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8D8140AA-6E4C-479D-9DB4-74A09CF1CE05}"/>
                  </a:ext>
                </a:extLst>
              </p:cNvPr>
              <p:cNvSpPr/>
              <p:nvPr/>
            </p:nvSpPr>
            <p:spPr>
              <a:xfrm rot="21060446">
                <a:off x="9893685" y="3993727"/>
                <a:ext cx="519322" cy="7059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Imagem 36" descr="Uma imagem contendo luz&#10;&#10;Descrição gerada automaticamente">
                <a:extLst>
                  <a:ext uri="{FF2B5EF4-FFF2-40B4-BE49-F238E27FC236}">
                    <a16:creationId xmlns:a16="http://schemas.microsoft.com/office/drawing/2014/main" id="{7E239497-3CDF-4D49-AAC1-6977F41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rgbClr val="C0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Chalk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6078" y="3200986"/>
                <a:ext cx="1817722" cy="181772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EC9F25B-22EA-49B2-BE2B-02A616454D86}"/>
              </a:ext>
            </a:extLst>
          </p:cNvPr>
          <p:cNvGrpSpPr/>
          <p:nvPr/>
        </p:nvGrpSpPr>
        <p:grpSpPr>
          <a:xfrm>
            <a:off x="434632" y="3980797"/>
            <a:ext cx="3414819" cy="1863949"/>
            <a:chOff x="7521896" y="4047953"/>
            <a:chExt cx="3414819" cy="1863949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B2AE4DC9-899C-419A-A140-1D5D0B7A833F}"/>
                </a:ext>
              </a:extLst>
            </p:cNvPr>
            <p:cNvGrpSpPr/>
            <p:nvPr/>
          </p:nvGrpSpPr>
          <p:grpSpPr>
            <a:xfrm>
              <a:off x="7628964" y="4047953"/>
              <a:ext cx="3307751" cy="1863949"/>
              <a:chOff x="3053664" y="1608660"/>
              <a:chExt cx="3019146" cy="1676886"/>
            </a:xfrm>
          </p:grpSpPr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2CCD5FAD-770C-49E6-BF27-D4E078882403}"/>
                  </a:ext>
                </a:extLst>
              </p:cNvPr>
              <p:cNvSpPr/>
              <p:nvPr/>
            </p:nvSpPr>
            <p:spPr>
              <a:xfrm>
                <a:off x="3053664" y="1797828"/>
                <a:ext cx="3019146" cy="1487718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To </a:t>
                </a:r>
                <a:r>
                  <a:rPr lang="en-US" b="1" dirty="0">
                    <a:solidFill>
                      <a:schemeClr val="tx1"/>
                    </a:solidFill>
                  </a:rPr>
                  <a:t>estimate</a:t>
                </a:r>
                <a:r>
                  <a:rPr lang="en-US" dirty="0">
                    <a:solidFill>
                      <a:schemeClr val="tx1"/>
                    </a:solidFill>
                  </a:rPr>
                  <a:t> the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sz="2200" dirty="0">
                    <a:solidFill>
                      <a:schemeClr val="tx1"/>
                    </a:solidFill>
                  </a:rPr>
                  <a:t>time to the event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for a </a:t>
                </a:r>
                <a:r>
                  <a:rPr lang="en-US" u="sng" dirty="0">
                    <a:solidFill>
                      <a:schemeClr val="tx1"/>
                    </a:solidFill>
                  </a:rPr>
                  <a:t>new instance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GB" dirty="0">
                    <a:solidFill>
                      <a:schemeClr val="tx1"/>
                    </a:solidFill>
                  </a:rPr>
                  <a:t>based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on</a:t>
                </a:r>
                <a:r>
                  <a:rPr lang="en-US" dirty="0">
                    <a:solidFill>
                      <a:schemeClr val="tx1"/>
                    </a:solidFill>
                  </a:rPr>
                  <a:t> feature predictors.</a:t>
                </a:r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98BE3171-8C35-4E18-A38B-6CB4104A85F3}"/>
                  </a:ext>
                </a:extLst>
              </p:cNvPr>
              <p:cNvSpPr/>
              <p:nvPr/>
            </p:nvSpPr>
            <p:spPr>
              <a:xfrm>
                <a:off x="3966971" y="1608660"/>
                <a:ext cx="1192529" cy="3346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GOAL</a:t>
                </a:r>
              </a:p>
            </p:txBody>
          </p:sp>
        </p:grpSp>
        <p:pic>
          <p:nvPicPr>
            <p:cNvPr id="51" name="Imagem 50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19A97748-45EC-4831-8603-1C4C3BE2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896" y="4177937"/>
              <a:ext cx="653574" cy="664413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DA136FC-77D0-46DE-A115-0E5A2867E360}"/>
              </a:ext>
            </a:extLst>
          </p:cNvPr>
          <p:cNvGrpSpPr/>
          <p:nvPr/>
        </p:nvGrpSpPr>
        <p:grpSpPr>
          <a:xfrm>
            <a:off x="7380534" y="2988772"/>
            <a:ext cx="4114231" cy="2404590"/>
            <a:chOff x="7457035" y="1107192"/>
            <a:chExt cx="4114231" cy="2404590"/>
          </a:xfrm>
        </p:grpSpPr>
        <p:grpSp>
          <p:nvGrpSpPr>
            <p:cNvPr id="96" name="Agrupar 95">
              <a:extLst>
                <a:ext uri="{FF2B5EF4-FFF2-40B4-BE49-F238E27FC236}">
                  <a16:creationId xmlns:a16="http://schemas.microsoft.com/office/drawing/2014/main" id="{ED636FD0-1C11-4E27-B1A2-E005F64B169E}"/>
                </a:ext>
              </a:extLst>
            </p:cNvPr>
            <p:cNvGrpSpPr/>
            <p:nvPr/>
          </p:nvGrpSpPr>
          <p:grpSpPr>
            <a:xfrm>
              <a:off x="7457035" y="1271893"/>
              <a:ext cx="4012879" cy="2239889"/>
              <a:chOff x="5824805" y="2660907"/>
              <a:chExt cx="5868330" cy="3478038"/>
            </a:xfrm>
          </p:grpSpPr>
          <p:grpSp>
            <p:nvGrpSpPr>
              <p:cNvPr id="98" name="Agrupar 97">
                <a:extLst>
                  <a:ext uri="{FF2B5EF4-FFF2-40B4-BE49-F238E27FC236}">
                    <a16:creationId xmlns:a16="http://schemas.microsoft.com/office/drawing/2014/main" id="{3639F34B-B5C2-4F53-BD47-4DE17C2A5C6C}"/>
                  </a:ext>
                </a:extLst>
              </p:cNvPr>
              <p:cNvGrpSpPr/>
              <p:nvPr/>
            </p:nvGrpSpPr>
            <p:grpSpPr>
              <a:xfrm>
                <a:off x="5824805" y="2660907"/>
                <a:ext cx="5868330" cy="3133662"/>
                <a:chOff x="5824805" y="2660907"/>
                <a:chExt cx="5868330" cy="3133662"/>
              </a:xfrm>
            </p:grpSpPr>
            <p:grpSp>
              <p:nvGrpSpPr>
                <p:cNvPr id="100" name="Agrupar 99">
                  <a:extLst>
                    <a:ext uri="{FF2B5EF4-FFF2-40B4-BE49-F238E27FC236}">
                      <a16:creationId xmlns:a16="http://schemas.microsoft.com/office/drawing/2014/main" id="{57573D49-8E9B-40DC-95A7-D0F45BE70929}"/>
                    </a:ext>
                  </a:extLst>
                </p:cNvPr>
                <p:cNvGrpSpPr/>
                <p:nvPr/>
              </p:nvGrpSpPr>
              <p:grpSpPr>
                <a:xfrm>
                  <a:off x="5824805" y="2660907"/>
                  <a:ext cx="5868330" cy="3133662"/>
                  <a:chOff x="5824805" y="2660907"/>
                  <a:chExt cx="5868330" cy="3133662"/>
                </a:xfrm>
              </p:grpSpPr>
              <p:pic>
                <p:nvPicPr>
                  <p:cNvPr id="104" name="Imagem 103">
                    <a:extLst>
                      <a:ext uri="{FF2B5EF4-FFF2-40B4-BE49-F238E27FC236}">
                        <a16:creationId xmlns:a16="http://schemas.microsoft.com/office/drawing/2014/main" id="{F2B952F1-1C98-43A2-8913-E9E72EA5E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824805" y="2687289"/>
                    <a:ext cx="5824433" cy="3107280"/>
                  </a:xfrm>
                  <a:prstGeom prst="rect">
                    <a:avLst/>
                  </a:prstGeo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05" name="Picture 2" descr="x-png-icon-8 - Contabilidade Moura">
                    <a:extLst>
                      <a:ext uri="{FF2B5EF4-FFF2-40B4-BE49-F238E27FC236}">
                        <a16:creationId xmlns:a16="http://schemas.microsoft.com/office/drawing/2014/main" id="{06EC6225-504B-4D35-9460-ABA1FCC905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colorTemperature colorTemp="5300"/>
                            </a14:imgEffect>
                            <a14:imgEffect>
                              <a14:saturation sat="6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27360" y="3151256"/>
                    <a:ext cx="349890" cy="3193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6" name="Picture 2" descr="x-png-icon-8 - Contabilidade Moura">
                    <a:extLst>
                      <a:ext uri="{FF2B5EF4-FFF2-40B4-BE49-F238E27FC236}">
                        <a16:creationId xmlns:a16="http://schemas.microsoft.com/office/drawing/2014/main" id="{82CD0CE6-5FF2-4222-9993-A5F46D622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colorTemperature colorTemp="5300"/>
                            </a14:imgEffect>
                            <a14:imgEffect>
                              <a14:saturation sat="6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367362" y="3540248"/>
                    <a:ext cx="349890" cy="3193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7" name="Picture 2" descr="x-png-icon-8 - Contabilidade Moura">
                    <a:extLst>
                      <a:ext uri="{FF2B5EF4-FFF2-40B4-BE49-F238E27FC236}">
                        <a16:creationId xmlns:a16="http://schemas.microsoft.com/office/drawing/2014/main" id="{6C634C97-0EEC-4A0D-9D71-EAF2871D53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colorTemperature colorTemp="5300"/>
                            </a14:imgEffect>
                            <a14:imgEffect>
                              <a14:saturation sat="6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7564" y="5048680"/>
                    <a:ext cx="349890" cy="3193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08" name="Agrupar 107">
                    <a:extLst>
                      <a:ext uri="{FF2B5EF4-FFF2-40B4-BE49-F238E27FC236}">
                        <a16:creationId xmlns:a16="http://schemas.microsoft.com/office/drawing/2014/main" id="{638FAEEB-2717-4016-A348-116966ECC9F5}"/>
                      </a:ext>
                    </a:extLst>
                  </p:cNvPr>
                  <p:cNvGrpSpPr/>
                  <p:nvPr/>
                </p:nvGrpSpPr>
                <p:grpSpPr>
                  <a:xfrm>
                    <a:off x="8145623" y="2660907"/>
                    <a:ext cx="2007616" cy="632333"/>
                    <a:chOff x="2260601" y="5228318"/>
                    <a:chExt cx="2007616" cy="632333"/>
                  </a:xfrm>
                </p:grpSpPr>
                <p:cxnSp>
                  <p:nvCxnSpPr>
                    <p:cNvPr id="124" name="Conector reto 123">
                      <a:extLst>
                        <a:ext uri="{FF2B5EF4-FFF2-40B4-BE49-F238E27FC236}">
                          <a16:creationId xmlns:a16="http://schemas.microsoft.com/office/drawing/2014/main" id="{A0A2DC24-9BA9-49DE-AB9A-9D940CC0DE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60601" y="5503474"/>
                      <a:ext cx="1606937" cy="1"/>
                    </a:xfrm>
                    <a:prstGeom prst="line">
                      <a:avLst/>
                    </a:prstGeom>
                    <a:ln w="57150">
                      <a:solidFill>
                        <a:srgbClr val="DBB3B3"/>
                      </a:solidFill>
                      <a:prstDash val="sysDash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5" name="Picture 2" descr="x-png-icon-8 - Contabilidade Moura">
                      <a:extLst>
                        <a:ext uri="{FF2B5EF4-FFF2-40B4-BE49-F238E27FC236}">
                          <a16:creationId xmlns:a16="http://schemas.microsoft.com/office/drawing/2014/main" id="{A7AA0B95-A8A1-4B3F-886C-7B2FD7AA0FB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alphaModFix amt="85000"/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colorTemperature colorTemp="11200"/>
                              </a14:imgEffect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62923" y="5376454"/>
                      <a:ext cx="284964" cy="2600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6" name="Gráfico 125" descr="Homem">
                      <a:extLst>
                        <a:ext uri="{FF2B5EF4-FFF2-40B4-BE49-F238E27FC236}">
                          <a16:creationId xmlns:a16="http://schemas.microsoft.com/office/drawing/2014/main" id="{136B6DF0-116F-4844-8EB4-5BE5BAA4CF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33392" y="5228318"/>
                      <a:ext cx="434825" cy="4348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7" name="Texto Explicativo: Linha Dobrada 126">
                      <a:extLst>
                        <a:ext uri="{FF2B5EF4-FFF2-40B4-BE49-F238E27FC236}">
                          <a16:creationId xmlns:a16="http://schemas.microsoft.com/office/drawing/2014/main" id="{1D125539-47EE-4311-9B43-820A5C0F0A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7887" y="5696610"/>
                      <a:ext cx="164100" cy="164041"/>
                    </a:xfrm>
                    <a:prstGeom prst="borderCallout2">
                      <a:avLst>
                        <a:gd name="adj1" fmla="val 32022"/>
                        <a:gd name="adj2" fmla="val -8332"/>
                        <a:gd name="adj3" fmla="val 32022"/>
                        <a:gd name="adj4" fmla="val -69736"/>
                        <a:gd name="adj5" fmla="val -29068"/>
                        <a:gd name="adj6" fmla="val -68779"/>
                      </a:avLst>
                    </a:prstGeom>
                    <a:solidFill>
                      <a:schemeClr val="bg1"/>
                    </a:solidFill>
                    <a:ln>
                      <a:solidFill>
                        <a:srgbClr val="99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90000"/>
                          </a:solidFill>
                        </a:rPr>
                        <a:t>?</a:t>
                      </a:r>
                    </a:p>
                  </p:txBody>
                </p:sp>
              </p:grpSp>
              <p:pic>
                <p:nvPicPr>
                  <p:cNvPr id="109" name="Picture 2" descr="Desenvolvimento de Sites Uberlândia – Novo – Gomes Web">
                    <a:extLst>
                      <a:ext uri="{FF2B5EF4-FFF2-40B4-BE49-F238E27FC236}">
                        <a16:creationId xmlns:a16="http://schemas.microsoft.com/office/drawing/2014/main" id="{4796B6F5-D024-4119-B87B-F841D0506B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41107">
                    <a:off x="8043514" y="2853649"/>
                    <a:ext cx="204218" cy="231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10" name="Agrupar 109">
                    <a:extLst>
                      <a:ext uri="{FF2B5EF4-FFF2-40B4-BE49-F238E27FC236}">
                        <a16:creationId xmlns:a16="http://schemas.microsoft.com/office/drawing/2014/main" id="{B885FC94-C977-4364-B5F5-82BDF67F0FE6}"/>
                      </a:ext>
                    </a:extLst>
                  </p:cNvPr>
                  <p:cNvGrpSpPr/>
                  <p:nvPr/>
                </p:nvGrpSpPr>
                <p:grpSpPr>
                  <a:xfrm>
                    <a:off x="9612346" y="3798303"/>
                    <a:ext cx="2080789" cy="632333"/>
                    <a:chOff x="2254331" y="5228318"/>
                    <a:chExt cx="2080789" cy="632333"/>
                  </a:xfrm>
                </p:grpSpPr>
                <p:cxnSp>
                  <p:nvCxnSpPr>
                    <p:cNvPr id="120" name="Conector reto 119">
                      <a:extLst>
                        <a:ext uri="{FF2B5EF4-FFF2-40B4-BE49-F238E27FC236}">
                          <a16:creationId xmlns:a16="http://schemas.microsoft.com/office/drawing/2014/main" id="{835D73DB-0B0F-460A-BABD-71A610D205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4331" y="5503476"/>
                      <a:ext cx="1680110" cy="0"/>
                    </a:xfrm>
                    <a:prstGeom prst="line">
                      <a:avLst/>
                    </a:prstGeom>
                    <a:ln w="57150">
                      <a:solidFill>
                        <a:srgbClr val="DBB3B3"/>
                      </a:solidFill>
                      <a:prstDash val="sysDash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1" name="Picture 2" descr="x-png-icon-8 - Contabilidade Moura">
                      <a:extLst>
                        <a:ext uri="{FF2B5EF4-FFF2-40B4-BE49-F238E27FC236}">
                          <a16:creationId xmlns:a16="http://schemas.microsoft.com/office/drawing/2014/main" id="{5AB39C2D-40D6-42DE-B4C2-93610764089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alphaModFix amt="85000"/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colorTemperature colorTemp="11200"/>
                              </a14:imgEffect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729826" y="5376454"/>
                      <a:ext cx="284964" cy="2600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2" name="Gráfico 121" descr="Homem">
                      <a:extLst>
                        <a:ext uri="{FF2B5EF4-FFF2-40B4-BE49-F238E27FC236}">
                          <a16:creationId xmlns:a16="http://schemas.microsoft.com/office/drawing/2014/main" id="{805E2AF9-8450-40DC-9284-1F5A351DC4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00295" y="5228318"/>
                      <a:ext cx="434825" cy="4348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3" name="Texto Explicativo: Linha Dobrada 122">
                      <a:extLst>
                        <a:ext uri="{FF2B5EF4-FFF2-40B4-BE49-F238E27FC236}">
                          <a16:creationId xmlns:a16="http://schemas.microsoft.com/office/drawing/2014/main" id="{8FDE4510-9FDC-421F-AAD3-6D2D33670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4790" y="5696610"/>
                      <a:ext cx="164100" cy="164041"/>
                    </a:xfrm>
                    <a:prstGeom prst="borderCallout2">
                      <a:avLst>
                        <a:gd name="adj1" fmla="val 32022"/>
                        <a:gd name="adj2" fmla="val -8332"/>
                        <a:gd name="adj3" fmla="val 32022"/>
                        <a:gd name="adj4" fmla="val -69736"/>
                        <a:gd name="adj5" fmla="val -29068"/>
                        <a:gd name="adj6" fmla="val -68779"/>
                      </a:avLst>
                    </a:prstGeom>
                    <a:solidFill>
                      <a:schemeClr val="bg1"/>
                    </a:solidFill>
                    <a:ln>
                      <a:solidFill>
                        <a:srgbClr val="99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90000"/>
                          </a:solidFill>
                        </a:rPr>
                        <a:t>?</a:t>
                      </a:r>
                    </a:p>
                  </p:txBody>
                </p:sp>
              </p:grpSp>
              <p:pic>
                <p:nvPicPr>
                  <p:cNvPr id="111" name="Picture 2" descr="Desenvolvimento de Sites Uberlândia – Novo – Gomes Web">
                    <a:extLst>
                      <a:ext uri="{FF2B5EF4-FFF2-40B4-BE49-F238E27FC236}">
                        <a16:creationId xmlns:a16="http://schemas.microsoft.com/office/drawing/2014/main" id="{36FB259A-29D1-451F-966F-95A18C6BE6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41107">
                    <a:off x="9501823" y="3997802"/>
                    <a:ext cx="204218" cy="231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2" name="Conector reto 111">
                    <a:extLst>
                      <a:ext uri="{FF2B5EF4-FFF2-40B4-BE49-F238E27FC236}">
                        <a16:creationId xmlns:a16="http://schemas.microsoft.com/office/drawing/2014/main" id="{84685611-DF77-47BB-86B6-42337F65CC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022212" y="4808702"/>
                    <a:ext cx="653975" cy="11181"/>
                  </a:xfrm>
                  <a:prstGeom prst="line">
                    <a:avLst/>
                  </a:prstGeom>
                  <a:ln w="57150">
                    <a:solidFill>
                      <a:srgbClr val="DBB3B3"/>
                    </a:solidFill>
                    <a:prstDash val="sysDash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3" name="Agrupar 112">
                    <a:extLst>
                      <a:ext uri="{FF2B5EF4-FFF2-40B4-BE49-F238E27FC236}">
                        <a16:creationId xmlns:a16="http://schemas.microsoft.com/office/drawing/2014/main" id="{77626F70-300A-429D-A40D-A55499FFDA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92" y="4170234"/>
                    <a:ext cx="963633" cy="632333"/>
                    <a:chOff x="3304584" y="5228318"/>
                    <a:chExt cx="963633" cy="632333"/>
                  </a:xfrm>
                </p:grpSpPr>
                <p:cxnSp>
                  <p:nvCxnSpPr>
                    <p:cNvPr id="116" name="Conector reto 115">
                      <a:extLst>
                        <a:ext uri="{FF2B5EF4-FFF2-40B4-BE49-F238E27FC236}">
                          <a16:creationId xmlns:a16="http://schemas.microsoft.com/office/drawing/2014/main" id="{7A380B0B-7E41-4749-8DDA-E9D2F34B5F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304584" y="5503475"/>
                      <a:ext cx="562954" cy="3019"/>
                    </a:xfrm>
                    <a:prstGeom prst="line">
                      <a:avLst/>
                    </a:prstGeom>
                    <a:ln w="57150">
                      <a:solidFill>
                        <a:srgbClr val="DBB3B3"/>
                      </a:solidFill>
                      <a:prstDash val="sysDash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17" name="Picture 2" descr="x-png-icon-8 - Contabilidade Moura">
                      <a:extLst>
                        <a:ext uri="{FF2B5EF4-FFF2-40B4-BE49-F238E27FC236}">
                          <a16:creationId xmlns:a16="http://schemas.microsoft.com/office/drawing/2014/main" id="{ADEB78B7-601F-4B4C-8146-A80D22B356F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alphaModFix amt="85000"/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colorTemperature colorTemp="11200"/>
                              </a14:imgEffect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62923" y="5376454"/>
                      <a:ext cx="284964" cy="2600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8" name="Gráfico 117" descr="Homem">
                      <a:extLst>
                        <a:ext uri="{FF2B5EF4-FFF2-40B4-BE49-F238E27FC236}">
                          <a16:creationId xmlns:a16="http://schemas.microsoft.com/office/drawing/2014/main" id="{3AED1948-69D4-4274-A365-26365E0E98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33392" y="5228318"/>
                      <a:ext cx="434825" cy="4348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9" name="Texto Explicativo: Linha Dobrada 118">
                      <a:extLst>
                        <a:ext uri="{FF2B5EF4-FFF2-40B4-BE49-F238E27FC236}">
                          <a16:creationId xmlns:a16="http://schemas.microsoft.com/office/drawing/2014/main" id="{287FF10C-F870-44E5-9DEE-AEBE527851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7887" y="5696610"/>
                      <a:ext cx="164100" cy="164041"/>
                    </a:xfrm>
                    <a:prstGeom prst="borderCallout2">
                      <a:avLst>
                        <a:gd name="adj1" fmla="val 32022"/>
                        <a:gd name="adj2" fmla="val -8332"/>
                        <a:gd name="adj3" fmla="val 32022"/>
                        <a:gd name="adj4" fmla="val -69736"/>
                        <a:gd name="adj5" fmla="val -29068"/>
                        <a:gd name="adj6" fmla="val -68779"/>
                      </a:avLst>
                    </a:prstGeom>
                    <a:solidFill>
                      <a:schemeClr val="bg1"/>
                    </a:solidFill>
                    <a:ln>
                      <a:solidFill>
                        <a:srgbClr val="99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90000"/>
                          </a:solidFill>
                        </a:rPr>
                        <a:t>?</a:t>
                      </a:r>
                    </a:p>
                  </p:txBody>
                </p:sp>
              </p:grpSp>
              <p:pic>
                <p:nvPicPr>
                  <p:cNvPr id="114" name="Picture 2" descr="Desenvolvimento de Sites Uberlândia – Novo – Gomes Web">
                    <a:extLst>
                      <a:ext uri="{FF2B5EF4-FFF2-40B4-BE49-F238E27FC236}">
                        <a16:creationId xmlns:a16="http://schemas.microsoft.com/office/drawing/2014/main" id="{E332C17B-51A6-4A82-ADEE-1A1B5BDE3D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41107">
                    <a:off x="7091423" y="4367445"/>
                    <a:ext cx="204218" cy="231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5" name="Picture 2" descr="Desenvolvimento de Sites Uberlândia – Novo – Gomes Web">
                    <a:extLst>
                      <a:ext uri="{FF2B5EF4-FFF2-40B4-BE49-F238E27FC236}">
                        <a16:creationId xmlns:a16="http://schemas.microsoft.com/office/drawing/2014/main" id="{818D531E-459E-4610-98D4-EB8FFD98B8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441107">
                    <a:off x="10933004" y="4756067"/>
                    <a:ext cx="204218" cy="2318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1" name="Gráfico 100" descr="Homem">
                  <a:extLst>
                    <a:ext uri="{FF2B5EF4-FFF2-40B4-BE49-F238E27FC236}">
                      <a16:creationId xmlns:a16="http://schemas.microsoft.com/office/drawing/2014/main" id="{80F41376-0C65-4DC7-8F81-E3B2499BD0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49819" y="3036853"/>
                  <a:ext cx="434825" cy="434825"/>
                </a:xfrm>
                <a:prstGeom prst="rect">
                  <a:avLst/>
                </a:prstGeom>
              </p:spPr>
            </p:pic>
            <p:pic>
              <p:nvPicPr>
                <p:cNvPr id="102" name="Gráfico 101" descr="Homem">
                  <a:extLst>
                    <a:ext uri="{FF2B5EF4-FFF2-40B4-BE49-F238E27FC236}">
                      <a16:creationId xmlns:a16="http://schemas.microsoft.com/office/drawing/2014/main" id="{569B4741-C107-4CDE-9E39-6825DA66E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82784" y="3427605"/>
                  <a:ext cx="434825" cy="434825"/>
                </a:xfrm>
                <a:prstGeom prst="rect">
                  <a:avLst/>
                </a:prstGeom>
              </p:spPr>
            </p:pic>
            <p:pic>
              <p:nvPicPr>
                <p:cNvPr id="103" name="Gráfico 102" descr="Homem">
                  <a:extLst>
                    <a:ext uri="{FF2B5EF4-FFF2-40B4-BE49-F238E27FC236}">
                      <a16:creationId xmlns:a16="http://schemas.microsoft.com/office/drawing/2014/main" id="{0AAB90CF-AA00-466A-BB53-687A3D164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2770" y="4938124"/>
                  <a:ext cx="434825" cy="434825"/>
                </a:xfrm>
                <a:prstGeom prst="rect">
                  <a:avLst/>
                </a:prstGeom>
              </p:spPr>
            </p:pic>
          </p:grpSp>
          <p:sp>
            <p:nvSpPr>
              <p:cNvPr id="99" name="Balão de Fala: Retângulo 98">
                <a:extLst>
                  <a:ext uri="{FF2B5EF4-FFF2-40B4-BE49-F238E27FC236}">
                    <a16:creationId xmlns:a16="http://schemas.microsoft.com/office/drawing/2014/main" id="{6AFF99B6-E988-4FCB-95C2-5A4D87315B65}"/>
                  </a:ext>
                </a:extLst>
              </p:cNvPr>
              <p:cNvSpPr/>
              <p:nvPr/>
            </p:nvSpPr>
            <p:spPr>
              <a:xfrm>
                <a:off x="9926263" y="5866071"/>
                <a:ext cx="1590112" cy="272874"/>
              </a:xfrm>
              <a:prstGeom prst="wedgeRectCallout">
                <a:avLst>
                  <a:gd name="adj1" fmla="val 20131"/>
                  <a:gd name="adj2" fmla="val -109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9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990000"/>
                    </a:solidFill>
                  </a:rPr>
                  <a:t>End of study</a:t>
                </a:r>
              </a:p>
            </p:txBody>
          </p:sp>
        </p:grpSp>
        <p:sp>
          <p:nvSpPr>
            <p:cNvPr id="97" name="Retângulo: Cantos Arredondados 96">
              <a:extLst>
                <a:ext uri="{FF2B5EF4-FFF2-40B4-BE49-F238E27FC236}">
                  <a16:creationId xmlns:a16="http://schemas.microsoft.com/office/drawing/2014/main" id="{6404C97D-E473-405B-BAC1-97EE17D2C4DD}"/>
                </a:ext>
              </a:extLst>
            </p:cNvPr>
            <p:cNvSpPr/>
            <p:nvPr/>
          </p:nvSpPr>
          <p:spPr>
            <a:xfrm>
              <a:off x="10433220" y="1107192"/>
              <a:ext cx="1138046" cy="430952"/>
            </a:xfrm>
            <a:prstGeom prst="roundRect">
              <a:avLst/>
            </a:prstGeom>
            <a:solidFill>
              <a:srgbClr val="EFF1F5"/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SURVIVAL</a:t>
              </a:r>
              <a:br>
                <a:rPr lang="en-US" sz="1200" b="1" dirty="0">
                  <a:solidFill>
                    <a:sysClr val="windowText" lastClr="000000"/>
                  </a:solidFill>
                </a:rPr>
              </a:br>
              <a:r>
                <a:rPr lang="en-US" sz="1200" b="1" dirty="0">
                  <a:solidFill>
                    <a:sysClr val="windowText" lastClr="000000"/>
                  </a:solidFill>
                </a:rPr>
                <a:t>MODEL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913477D-56CC-4985-8FE0-B7E06AEFC021}"/>
              </a:ext>
            </a:extLst>
          </p:cNvPr>
          <p:cNvGrpSpPr/>
          <p:nvPr/>
        </p:nvGrpSpPr>
        <p:grpSpPr>
          <a:xfrm>
            <a:off x="7387300" y="2590733"/>
            <a:ext cx="1816745" cy="552350"/>
            <a:chOff x="8611836" y="253323"/>
            <a:chExt cx="1816745" cy="552350"/>
          </a:xfrm>
        </p:grpSpPr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6CCF478C-7528-4BB3-AB82-111D17029304}"/>
                </a:ext>
              </a:extLst>
            </p:cNvPr>
            <p:cNvSpPr txBox="1"/>
            <p:nvPr/>
          </p:nvSpPr>
          <p:spPr>
            <a:xfrm>
              <a:off x="8611836" y="253323"/>
              <a:ext cx="18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Observed times:</a:t>
              </a:r>
              <a:endParaRPr lang="en-US" i="1"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44901A82-AE6F-4FEA-B9D7-6A1D0853D731}"/>
                </a:ext>
              </a:extLst>
            </p:cNvPr>
            <p:cNvGrpSpPr/>
            <p:nvPr/>
          </p:nvGrpSpPr>
          <p:grpSpPr>
            <a:xfrm>
              <a:off x="8657896" y="494512"/>
              <a:ext cx="1691848" cy="311161"/>
              <a:chOff x="6657059" y="3453384"/>
              <a:chExt cx="1691848" cy="311161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1339ACFB-BBBF-43F7-A871-E60E9528C4DD}"/>
                  </a:ext>
                </a:extLst>
              </p:cNvPr>
              <p:cNvGrpSpPr/>
              <p:nvPr/>
            </p:nvGrpSpPr>
            <p:grpSpPr>
              <a:xfrm>
                <a:off x="6657059" y="3453384"/>
                <a:ext cx="870319" cy="307777"/>
                <a:chOff x="5947041" y="3625207"/>
                <a:chExt cx="870319" cy="307777"/>
              </a:xfrm>
            </p:grpSpPr>
            <p:pic>
              <p:nvPicPr>
                <p:cNvPr id="131" name="Picture 2" descr="x-png-icon-8 - Contabilidade Moura">
                  <a:extLst>
                    <a:ext uri="{FF2B5EF4-FFF2-40B4-BE49-F238E27FC236}">
                      <a16:creationId xmlns:a16="http://schemas.microsoft.com/office/drawing/2014/main" id="{48D179A9-1C42-4C49-922F-D3580C7A5F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5300"/>
                          </a14:imgEffect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47041" y="3650474"/>
                  <a:ext cx="273123" cy="2492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2" name="CaixaDeTexto 131">
                  <a:extLst>
                    <a:ext uri="{FF2B5EF4-FFF2-40B4-BE49-F238E27FC236}">
                      <a16:creationId xmlns:a16="http://schemas.microsoft.com/office/drawing/2014/main" id="{43BFC4AA-4F33-4009-AEEF-B8DE6692B84C}"/>
                    </a:ext>
                  </a:extLst>
                </p:cNvPr>
                <p:cNvSpPr txBox="1"/>
                <p:nvPr/>
              </p:nvSpPr>
              <p:spPr>
                <a:xfrm>
                  <a:off x="6113665" y="3625207"/>
                  <a:ext cx="7036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i="1" dirty="0"/>
                    <a:t>event</a:t>
                  </a:r>
                </a:p>
              </p:txBody>
            </p:sp>
          </p:grp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F412D5CE-8271-4623-ADEE-8F47D6772C25}"/>
                  </a:ext>
                </a:extLst>
              </p:cNvPr>
              <p:cNvGrpSpPr/>
              <p:nvPr/>
            </p:nvGrpSpPr>
            <p:grpSpPr>
              <a:xfrm>
                <a:off x="7404564" y="3456768"/>
                <a:ext cx="944343" cy="307777"/>
                <a:chOff x="7404564" y="3456768"/>
                <a:chExt cx="944343" cy="307777"/>
              </a:xfrm>
            </p:grpSpPr>
            <p:pic>
              <p:nvPicPr>
                <p:cNvPr id="130" name="Picture 2" descr="Desenvolvimento de Sites Uberlândia – Novo – Gomes Web">
                  <a:extLst>
                    <a:ext uri="{FF2B5EF4-FFF2-40B4-BE49-F238E27FC236}">
                      <a16:creationId xmlns:a16="http://schemas.microsoft.com/office/drawing/2014/main" id="{6B4DFB6C-4446-4EAF-A73B-D2D76BCCEC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315571">
                  <a:off x="7404564" y="3548019"/>
                  <a:ext cx="177767" cy="2017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7DECB095-795E-4A75-92AC-4CD118F41907}"/>
                    </a:ext>
                  </a:extLst>
                </p:cNvPr>
                <p:cNvSpPr txBox="1"/>
                <p:nvPr/>
              </p:nvSpPr>
              <p:spPr>
                <a:xfrm>
                  <a:off x="7513916" y="3456768"/>
                  <a:ext cx="83499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i="1" dirty="0"/>
                    <a:t>censor</a:t>
                  </a:r>
                  <a:endParaRPr lang="en-GB" sz="1400" dirty="0"/>
                </a:p>
              </p:txBody>
            </p:sp>
          </p:grp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EA31BF6-37C1-44D1-8BD4-6C5499964C6F}"/>
              </a:ext>
            </a:extLst>
          </p:cNvPr>
          <p:cNvGrpSpPr/>
          <p:nvPr/>
        </p:nvGrpSpPr>
        <p:grpSpPr>
          <a:xfrm>
            <a:off x="4035896" y="4162150"/>
            <a:ext cx="2773198" cy="1635229"/>
            <a:chOff x="3979893" y="4190563"/>
            <a:chExt cx="2773198" cy="1635229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64F70902-9F25-4D2C-BD9A-9C698E33B569}"/>
                </a:ext>
              </a:extLst>
            </p:cNvPr>
            <p:cNvGrpSpPr/>
            <p:nvPr/>
          </p:nvGrpSpPr>
          <p:grpSpPr>
            <a:xfrm>
              <a:off x="3979893" y="4584737"/>
              <a:ext cx="2773198" cy="1241055"/>
              <a:chOff x="7179044" y="2932569"/>
              <a:chExt cx="2773198" cy="1241055"/>
            </a:xfrm>
          </p:grpSpPr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08BCBC2F-BFAA-4BDF-8321-81574287E345}"/>
                  </a:ext>
                </a:extLst>
              </p:cNvPr>
              <p:cNvGrpSpPr/>
              <p:nvPr/>
            </p:nvGrpSpPr>
            <p:grpSpPr>
              <a:xfrm>
                <a:off x="7179044" y="2932569"/>
                <a:ext cx="2773198" cy="358067"/>
                <a:chOff x="6933722" y="2932569"/>
                <a:chExt cx="2773198" cy="358067"/>
              </a:xfrm>
            </p:grpSpPr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B1FB51ED-A5EC-4D28-B117-E41AD3B1EEA1}"/>
                    </a:ext>
                  </a:extLst>
                </p:cNvPr>
                <p:cNvSpPr txBox="1"/>
                <p:nvPr/>
              </p:nvSpPr>
              <p:spPr>
                <a:xfrm>
                  <a:off x="7176089" y="2932569"/>
                  <a:ext cx="2530831" cy="3580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 b="1" dirty="0">
                      <a:latin typeface="+mj-lt"/>
                    </a:rPr>
                    <a:t>Set of descriptive attributes</a:t>
                  </a:r>
                </a:p>
              </p:txBody>
            </p:sp>
            <p:pic>
              <p:nvPicPr>
                <p:cNvPr id="48" name="Gráfico 47" descr="Catálogo de endereços">
                  <a:extLst>
                    <a:ext uri="{FF2B5EF4-FFF2-40B4-BE49-F238E27FC236}">
                      <a16:creationId xmlns:a16="http://schemas.microsoft.com/office/drawing/2014/main" id="{16046613-654B-4AB0-AA95-A92B84A9F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722" y="2932569"/>
                  <a:ext cx="353940" cy="353940"/>
                </a:xfrm>
                <a:prstGeom prst="rect">
                  <a:avLst/>
                </a:prstGeom>
              </p:spPr>
            </p:pic>
          </p:grp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511859EB-CAAE-466B-A5F1-3A22D0596052}"/>
                  </a:ext>
                </a:extLst>
              </p:cNvPr>
              <p:cNvGrpSpPr/>
              <p:nvPr/>
            </p:nvGrpSpPr>
            <p:grpSpPr>
              <a:xfrm>
                <a:off x="7179044" y="3296461"/>
                <a:ext cx="2773198" cy="877163"/>
                <a:chOff x="6933722" y="3296461"/>
                <a:chExt cx="2773198" cy="87716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CaixaDeTexto 44">
                      <a:extLst>
                        <a:ext uri="{FF2B5EF4-FFF2-40B4-BE49-F238E27FC236}">
                          <a16:creationId xmlns:a16="http://schemas.microsoft.com/office/drawing/2014/main" id="{304B7091-86BF-4625-A1EC-0EEDF3CAB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3736" y="3296461"/>
                      <a:ext cx="2523184" cy="8771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700" b="1" dirty="0">
                          <a:latin typeface="+mj-lt"/>
                        </a:rPr>
                        <a:t>Event Information:</a:t>
                      </a:r>
                    </a:p>
                    <a:p>
                      <a14:m>
                        <m:oMath xmlns:m="http://schemas.openxmlformats.org/officeDocument/2006/math">
                          <m:r>
                            <a:rPr lang="en-US" sz="17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oMath>
                      </a14:m>
                      <a:r>
                        <a:rPr lang="en-US" sz="1700" i="1" dirty="0">
                          <a:latin typeface="+mj-lt"/>
                          <a:ea typeface="Cambria Math" panose="02040503050406030204" pitchFamily="18" charset="0"/>
                        </a:rPr>
                        <a:t>: survival/censor times</a:t>
                      </a:r>
                      <a:endParaRPr lang="en-US" sz="1700" b="0" i="1" dirty="0">
                        <a:solidFill>
                          <a:schemeClr val="tx1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  <a:p>
                      <a14:m>
                        <m:oMath xmlns:m="http://schemas.openxmlformats.org/officeDocument/2006/math"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oMath>
                      </a14:m>
                      <a:r>
                        <a:rPr lang="en-US" sz="1700" dirty="0">
                          <a:solidFill>
                            <a:schemeClr val="tx1"/>
                          </a:solidFill>
                          <a:latin typeface="+mj-lt"/>
                        </a:rPr>
                        <a:t>: event status</a:t>
                      </a:r>
                    </a:p>
                  </p:txBody>
                </p:sp>
              </mc:Choice>
              <mc:Fallback xmlns="">
                <p:sp>
                  <p:nvSpPr>
                    <p:cNvPr id="45" name="CaixaDeTexto 44">
                      <a:extLst>
                        <a:ext uri="{FF2B5EF4-FFF2-40B4-BE49-F238E27FC236}">
                          <a16:creationId xmlns:a16="http://schemas.microsoft.com/office/drawing/2014/main" id="{304B7091-86BF-4625-A1EC-0EEDF3CABB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83736" y="3296461"/>
                      <a:ext cx="2523184" cy="877163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449" t="-2083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46" name="Gráfico 45" descr="Área de Transferência Parcialmente Marcada">
                  <a:extLst>
                    <a:ext uri="{FF2B5EF4-FFF2-40B4-BE49-F238E27FC236}">
                      <a16:creationId xmlns:a16="http://schemas.microsoft.com/office/drawing/2014/main" id="{0747FB3E-58CE-40E3-991D-EC027378B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722" y="3310954"/>
                  <a:ext cx="353940" cy="353940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CCAD5FB-B415-4DA6-831F-6B9441C97ACA}"/>
                </a:ext>
              </a:extLst>
            </p:cNvPr>
            <p:cNvSpPr txBox="1"/>
            <p:nvPr/>
          </p:nvSpPr>
          <p:spPr>
            <a:xfrm>
              <a:off x="4038600" y="4190563"/>
              <a:ext cx="232939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700" b="1" u="sng" dirty="0">
                  <a:latin typeface="+mj-lt"/>
                </a:rPr>
                <a:t>SURVIVAL DATA: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554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EEE81-B5DD-4F4E-BDDF-330B753C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Survival Analysis Methods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C5D09C-C9B4-4E73-B551-FA22D8BB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609C7F-88C2-4A5E-A49E-6F2A67DF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D57098-5EB2-4DCE-8C59-826947DC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D486B81-C253-4E11-BFED-EEEEBEF78667}"/>
              </a:ext>
            </a:extLst>
          </p:cNvPr>
          <p:cNvGrpSpPr/>
          <p:nvPr/>
        </p:nvGrpSpPr>
        <p:grpSpPr>
          <a:xfrm>
            <a:off x="4357339" y="1516569"/>
            <a:ext cx="3477322" cy="4814101"/>
            <a:chOff x="4357339" y="1516569"/>
            <a:chExt cx="3477322" cy="4814101"/>
          </a:xfrm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BD8F8DFC-4ED6-49EC-8824-C4698E858351}"/>
                </a:ext>
              </a:extLst>
            </p:cNvPr>
            <p:cNvSpPr/>
            <p:nvPr/>
          </p:nvSpPr>
          <p:spPr>
            <a:xfrm>
              <a:off x="4357339" y="1951634"/>
              <a:ext cx="3477322" cy="2375040"/>
            </a:xfrm>
            <a:prstGeom prst="roundRect">
              <a:avLst/>
            </a:prstGeom>
            <a:solidFill>
              <a:srgbClr val="EFF1F5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  <a:ea typeface="Cambria Math" panose="02040503050406030204" pitchFamily="18" charset="0"/>
                </a:rPr>
                <a:t>Survival trees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0" dirty="0">
                  <a:solidFill>
                    <a:schemeClr val="tx1"/>
                  </a:solidFill>
                  <a:ea typeface="Cambria Math" panose="02040503050406030204" pitchFamily="18" charset="0"/>
                </a:rPr>
                <a:t>Bayesian methods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  <a:ea typeface="Cambria Math" panose="02040503050406030204" pitchFamily="18" charset="0"/>
                </a:rPr>
                <a:t>Neural Network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  <a:ea typeface="Cambria Math" panose="02040503050406030204" pitchFamily="18" charset="0"/>
                </a:rPr>
                <a:t>Support Vector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  <a:ea typeface="Cambria Math" panose="02040503050406030204" pitchFamily="18" charset="0"/>
                </a:rPr>
                <a:t>Ensemble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  <a:ea typeface="Cambria Math" panose="02040503050406030204" pitchFamily="18" charset="0"/>
                </a:rPr>
                <a:t>Active/Transfer/Multi-task learning</a:t>
              </a: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06DF046-4D02-4EB5-9C61-BBF76CD64EDB}"/>
                </a:ext>
              </a:extLst>
            </p:cNvPr>
            <p:cNvSpPr/>
            <p:nvPr/>
          </p:nvSpPr>
          <p:spPr>
            <a:xfrm>
              <a:off x="4843706" y="1516569"/>
              <a:ext cx="2412406" cy="5745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 METHODS</a:t>
              </a:r>
            </a:p>
          </p:txBody>
        </p: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80AAEED6-FD1F-49EA-A6EC-333677CE875B}"/>
                </a:ext>
              </a:extLst>
            </p:cNvPr>
            <p:cNvGrpSpPr/>
            <p:nvPr/>
          </p:nvGrpSpPr>
          <p:grpSpPr>
            <a:xfrm>
              <a:off x="4478429" y="4412953"/>
              <a:ext cx="3034628" cy="697569"/>
              <a:chOff x="4478429" y="4412953"/>
              <a:chExt cx="3034628" cy="697569"/>
            </a:xfrm>
          </p:grpSpPr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625EB369-0247-47A4-BD5A-69D1F0AE453E}"/>
                  </a:ext>
                </a:extLst>
              </p:cNvPr>
              <p:cNvGrpSpPr/>
              <p:nvPr/>
            </p:nvGrpSpPr>
            <p:grpSpPr>
              <a:xfrm>
                <a:off x="4478429" y="4412953"/>
                <a:ext cx="3034628" cy="697569"/>
                <a:chOff x="4366917" y="4387335"/>
                <a:chExt cx="3034628" cy="697569"/>
              </a:xfrm>
            </p:grpSpPr>
            <p:pic>
              <p:nvPicPr>
                <p:cNvPr id="7" name="Gráfico 6" descr="Seta de linha: curva ligeira">
                  <a:extLst>
                    <a:ext uri="{FF2B5EF4-FFF2-40B4-BE49-F238E27FC236}">
                      <a16:creationId xmlns:a16="http://schemas.microsoft.com/office/drawing/2014/main" id="{7251986C-2AD4-447D-A7D4-B85ADA02AA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6917" y="4387335"/>
                  <a:ext cx="543785" cy="543785"/>
                </a:xfrm>
                <a:prstGeom prst="rect">
                  <a:avLst/>
                </a:prstGeom>
              </p:spPr>
            </p:pic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5B53FB9A-6C2C-45C6-82A4-26DCF947F2B0}"/>
                    </a:ext>
                  </a:extLst>
                </p:cNvPr>
                <p:cNvSpPr txBox="1"/>
                <p:nvPr/>
              </p:nvSpPr>
              <p:spPr>
                <a:xfrm>
                  <a:off x="4925208" y="4438573"/>
                  <a:ext cx="24763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distributional and </a:t>
                  </a:r>
                  <a:br>
                    <a:rPr lang="en-US" dirty="0"/>
                  </a:br>
                  <a:r>
                    <a:rPr lang="en-US" dirty="0"/>
                    <a:t>restrictive assumptions</a:t>
                  </a:r>
                </a:p>
              </p:txBody>
            </p:sp>
          </p:grp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695547C2-FB3A-4841-B1A3-382A5EF906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6720" y="4653544"/>
                <a:ext cx="1821280" cy="1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A800E5D1-25C1-4D97-A41B-93812DB378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6720" y="4941058"/>
                <a:ext cx="2323085" cy="1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E68971DC-D0AD-4AC5-B1C6-86E20AEA54FA}"/>
                </a:ext>
              </a:extLst>
            </p:cNvPr>
            <p:cNvGrpSpPr/>
            <p:nvPr/>
          </p:nvGrpSpPr>
          <p:grpSpPr>
            <a:xfrm>
              <a:off x="4478429" y="5099919"/>
              <a:ext cx="3034628" cy="697569"/>
              <a:chOff x="1802092" y="5515546"/>
              <a:chExt cx="3034628" cy="697569"/>
            </a:xfrm>
          </p:grpSpPr>
          <p:pic>
            <p:nvPicPr>
              <p:cNvPr id="43" name="Gráfico 42" descr="Seta de linha: curva ligeira">
                <a:extLst>
                  <a:ext uri="{FF2B5EF4-FFF2-40B4-BE49-F238E27FC236}">
                    <a16:creationId xmlns:a16="http://schemas.microsoft.com/office/drawing/2014/main" id="{4412C00E-3767-482E-B2C3-CFC7B1C37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02092" y="5515546"/>
                <a:ext cx="543785" cy="543785"/>
              </a:xfrm>
              <a:prstGeom prst="rect">
                <a:avLst/>
              </a:prstGeom>
            </p:spPr>
          </p:pic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7180BB1-5164-4EEF-9DEA-63DB656B4D03}"/>
                  </a:ext>
                </a:extLst>
              </p:cNvPr>
              <p:cNvSpPr txBox="1"/>
              <p:nvPr/>
            </p:nvSpPr>
            <p:spPr>
              <a:xfrm>
                <a:off x="2360383" y="5566784"/>
                <a:ext cx="247633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modelling non-linear relationships</a:t>
                </a:r>
              </a:p>
            </p:txBody>
          </p:sp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61138387-DF99-4112-9AA5-C6C4A9FAC2E4}"/>
                </a:ext>
              </a:extLst>
            </p:cNvPr>
            <p:cNvGrpSpPr/>
            <p:nvPr/>
          </p:nvGrpSpPr>
          <p:grpSpPr>
            <a:xfrm>
              <a:off x="4478429" y="5786885"/>
              <a:ext cx="3034628" cy="543785"/>
              <a:chOff x="1802092" y="5515546"/>
              <a:chExt cx="3034628" cy="543785"/>
            </a:xfrm>
          </p:grpSpPr>
          <p:pic>
            <p:nvPicPr>
              <p:cNvPr id="46" name="Gráfico 45" descr="Seta de linha: curva ligeira">
                <a:extLst>
                  <a:ext uri="{FF2B5EF4-FFF2-40B4-BE49-F238E27FC236}">
                    <a16:creationId xmlns:a16="http://schemas.microsoft.com/office/drawing/2014/main" id="{764A6C91-5599-40F4-8F3B-C327253C4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02092" y="5515546"/>
                <a:ext cx="543785" cy="543785"/>
              </a:xfrm>
              <a:prstGeom prst="rect">
                <a:avLst/>
              </a:prstGeom>
            </p:spPr>
          </p:pic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60DAFEF8-7AA6-439F-BFAC-D3817CA7D134}"/>
                  </a:ext>
                </a:extLst>
              </p:cNvPr>
              <p:cNvSpPr txBox="1"/>
              <p:nvPr/>
            </p:nvSpPr>
            <p:spPr>
              <a:xfrm>
                <a:off x="2360383" y="5566784"/>
                <a:ext cx="2476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high quality results</a:t>
                </a: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2E88C25-CDBF-4EAC-A028-38BBC2029E59}"/>
              </a:ext>
            </a:extLst>
          </p:cNvPr>
          <p:cNvGrpSpPr/>
          <p:nvPr/>
        </p:nvGrpSpPr>
        <p:grpSpPr>
          <a:xfrm>
            <a:off x="8105458" y="1516569"/>
            <a:ext cx="3477322" cy="3593954"/>
            <a:chOff x="8105458" y="1516569"/>
            <a:chExt cx="3477322" cy="3593954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ADC2C196-465E-4C43-A35A-70F5E3EA94D6}"/>
                </a:ext>
              </a:extLst>
            </p:cNvPr>
            <p:cNvGrpSpPr/>
            <p:nvPr/>
          </p:nvGrpSpPr>
          <p:grpSpPr>
            <a:xfrm>
              <a:off x="8105458" y="1516569"/>
              <a:ext cx="3477322" cy="2810105"/>
              <a:chOff x="8105458" y="1516569"/>
              <a:chExt cx="3477322" cy="2810105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37FE6D87-6E84-4947-855B-78D72EAD6521}"/>
                  </a:ext>
                </a:extLst>
              </p:cNvPr>
              <p:cNvSpPr/>
              <p:nvPr/>
            </p:nvSpPr>
            <p:spPr>
              <a:xfrm>
                <a:off x="8105458" y="1951634"/>
                <a:ext cx="3477322" cy="2375040"/>
              </a:xfrm>
              <a:prstGeom prst="roundRect">
                <a:avLst/>
              </a:prstGeom>
              <a:solidFill>
                <a:srgbClr val="EFF1F5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Rough sets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Bump hunting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Logical Analysis of Data (LAD)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Survival tree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Sequential covering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….</a:t>
                </a:r>
                <a:endParaRPr lang="pt-BR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A7CC2E57-B3CF-4B48-A407-04FDE46C4C39}"/>
                  </a:ext>
                </a:extLst>
              </p:cNvPr>
              <p:cNvSpPr/>
              <p:nvPr/>
            </p:nvSpPr>
            <p:spPr>
              <a:xfrm>
                <a:off x="8591825" y="1516569"/>
                <a:ext cx="2412406" cy="5745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RULE-BASED</a:t>
                </a:r>
                <a:br>
                  <a:rPr lang="en-US" b="1" dirty="0">
                    <a:solidFill>
                      <a:schemeClr val="tx1"/>
                    </a:solidFill>
                  </a:rPr>
                </a:br>
                <a:r>
                  <a:rPr lang="en-US" b="1" dirty="0">
                    <a:solidFill>
                      <a:schemeClr val="tx1"/>
                    </a:solidFill>
                  </a:rPr>
                  <a:t>METHODS</a:t>
                </a:r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76FEB2B-05C6-49AD-A3EF-E9D390B4149F}"/>
                </a:ext>
              </a:extLst>
            </p:cNvPr>
            <p:cNvGrpSpPr/>
            <p:nvPr/>
          </p:nvGrpSpPr>
          <p:grpSpPr>
            <a:xfrm>
              <a:off x="8219293" y="4412954"/>
              <a:ext cx="3034628" cy="697569"/>
              <a:chOff x="7659324" y="4475569"/>
              <a:chExt cx="3034628" cy="697569"/>
            </a:xfrm>
          </p:grpSpPr>
          <p:pic>
            <p:nvPicPr>
              <p:cNvPr id="12" name="Gráfico 11" descr="Seta de linha: curva ligeira">
                <a:extLst>
                  <a:ext uri="{FF2B5EF4-FFF2-40B4-BE49-F238E27FC236}">
                    <a16:creationId xmlns:a16="http://schemas.microsoft.com/office/drawing/2014/main" id="{B400FDE6-EF11-4B68-B811-25D3F2AF5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59324" y="4475569"/>
                <a:ext cx="543785" cy="543785"/>
              </a:xfrm>
              <a:prstGeom prst="rect">
                <a:avLst/>
              </a:prstGeom>
            </p:spPr>
          </p:pic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8641758-1291-4262-AC4C-3B1B94287486}"/>
                  </a:ext>
                </a:extLst>
              </p:cNvPr>
              <p:cNvSpPr txBox="1"/>
              <p:nvPr/>
            </p:nvSpPr>
            <p:spPr>
              <a:xfrm>
                <a:off x="8217615" y="4526807"/>
                <a:ext cx="247633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Simple and understandable results</a:t>
                </a:r>
              </a:p>
            </p:txBody>
          </p:sp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4DFB5506-8141-4BCD-9B91-E03B26599908}"/>
              </a:ext>
            </a:extLst>
          </p:cNvPr>
          <p:cNvGrpSpPr/>
          <p:nvPr/>
        </p:nvGrpSpPr>
        <p:grpSpPr>
          <a:xfrm>
            <a:off x="609220" y="1516569"/>
            <a:ext cx="3477322" cy="3593954"/>
            <a:chOff x="609220" y="1516569"/>
            <a:chExt cx="3477322" cy="3593954"/>
          </a:xfrm>
        </p:grpSpPr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65A26493-3902-4767-AC68-FAE53B046E46}"/>
                </a:ext>
              </a:extLst>
            </p:cNvPr>
            <p:cNvSpPr/>
            <p:nvPr/>
          </p:nvSpPr>
          <p:spPr>
            <a:xfrm>
              <a:off x="609220" y="1951634"/>
              <a:ext cx="3477322" cy="2375040"/>
            </a:xfrm>
            <a:prstGeom prst="roundRect">
              <a:avLst/>
            </a:prstGeom>
            <a:solidFill>
              <a:srgbClr val="EFF1F5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0" dirty="0">
                  <a:solidFill>
                    <a:schemeClr val="tx1"/>
                  </a:solidFill>
                  <a:ea typeface="Cambria Math" panose="02040503050406030204" pitchFamily="18" charset="0"/>
                </a:rPr>
                <a:t>Non</a:t>
              </a:r>
              <a:r>
                <a:rPr lang="en-GB" dirty="0">
                  <a:solidFill>
                    <a:schemeClr val="tx1"/>
                  </a:solidFill>
                  <a:ea typeface="Cambria Math" panose="02040503050406030204" pitchFamily="18" charset="0"/>
                </a:rPr>
                <a:t>-Parametric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0" dirty="0">
                  <a:solidFill>
                    <a:schemeClr val="tx1"/>
                  </a:solidFill>
                  <a:ea typeface="Cambria Math" panose="02040503050406030204" pitchFamily="18" charset="0"/>
                </a:rPr>
                <a:t>Semi-Parametric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  <a:ea typeface="Cambria Math" panose="02040503050406030204" pitchFamily="18" charset="0"/>
                </a:rPr>
                <a:t>Parametric</a:t>
              </a:r>
              <a:endParaRPr lang="en-GB" b="0" dirty="0">
                <a:solidFill>
                  <a:schemeClr val="tx1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B9BB8CD3-7B64-4D47-BBC3-7EBAC9427643}"/>
                </a:ext>
              </a:extLst>
            </p:cNvPr>
            <p:cNvSpPr/>
            <p:nvPr/>
          </p:nvSpPr>
          <p:spPr>
            <a:xfrm>
              <a:off x="1095587" y="1516569"/>
              <a:ext cx="2412406" cy="5745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STATISTICAL 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>METHODS</a:t>
              </a:r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D70C249E-6486-40A5-B391-A8129B63B4CE}"/>
                </a:ext>
              </a:extLst>
            </p:cNvPr>
            <p:cNvGrpSpPr/>
            <p:nvPr/>
          </p:nvGrpSpPr>
          <p:grpSpPr>
            <a:xfrm>
              <a:off x="687277" y="4412954"/>
              <a:ext cx="3034628" cy="697569"/>
              <a:chOff x="901751" y="4525834"/>
              <a:chExt cx="3034628" cy="697569"/>
            </a:xfrm>
          </p:grpSpPr>
          <p:pic>
            <p:nvPicPr>
              <p:cNvPr id="54" name="Gráfico 53" descr="Seta de linha: curva ligeira">
                <a:extLst>
                  <a:ext uri="{FF2B5EF4-FFF2-40B4-BE49-F238E27FC236}">
                    <a16:creationId xmlns:a16="http://schemas.microsoft.com/office/drawing/2014/main" id="{6C4CA9E7-BEBF-4CE7-B8FA-74F150C57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1751" y="4525834"/>
                <a:ext cx="543785" cy="543785"/>
              </a:xfrm>
              <a:prstGeom prst="rect">
                <a:avLst/>
              </a:prstGeom>
            </p:spPr>
          </p:pic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5E185F91-47EA-4A0F-84B2-78B948392B62}"/>
                  </a:ext>
                </a:extLst>
              </p:cNvPr>
              <p:cNvSpPr txBox="1"/>
              <p:nvPr/>
            </p:nvSpPr>
            <p:spPr>
              <a:xfrm>
                <a:off x="1460042" y="4577072"/>
                <a:ext cx="247633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990000"/>
                    </a:solidFill>
                  </a:rPr>
                  <a:t>distributional and </a:t>
                </a:r>
                <a:br>
                  <a:rPr lang="en-US" dirty="0">
                    <a:solidFill>
                      <a:srgbClr val="990000"/>
                    </a:solidFill>
                  </a:rPr>
                </a:br>
                <a:r>
                  <a:rPr lang="en-US" dirty="0">
                    <a:solidFill>
                      <a:srgbClr val="990000"/>
                    </a:solidFill>
                  </a:rPr>
                  <a:t>restrictive assumptions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112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719EB6A-B62B-4EDF-B0DF-1AF38FA9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41982BF-A03C-4B88-B2A8-04E5089C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Exceptional Survival Model Mining - J.B. Mattos et. 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0A6B23-4D58-4D19-8444-2296BE58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607B82-1E7A-4A5F-AD3F-0F7BDBED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Survival Analysis Methods</a:t>
            </a:r>
            <a:endParaRPr lang="en-GB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654AD0A-2B4C-4AE0-99B9-F99F39CB3890}"/>
              </a:ext>
            </a:extLst>
          </p:cNvPr>
          <p:cNvGrpSpPr/>
          <p:nvPr/>
        </p:nvGrpSpPr>
        <p:grpSpPr>
          <a:xfrm>
            <a:off x="1352998" y="1154168"/>
            <a:ext cx="2412406" cy="2020705"/>
            <a:chOff x="1095587" y="1516569"/>
            <a:chExt cx="2412406" cy="2020705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13B8FCD-3720-43AB-A0B9-AE1C1D9476A8}"/>
                </a:ext>
              </a:extLst>
            </p:cNvPr>
            <p:cNvSpPr/>
            <p:nvPr/>
          </p:nvSpPr>
          <p:spPr>
            <a:xfrm>
              <a:off x="1095587" y="1516569"/>
              <a:ext cx="2412406" cy="5745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STATISTICAL 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>METHODS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6DF9FB3-5988-44B5-A776-9CE4870A480D}"/>
                </a:ext>
              </a:extLst>
            </p:cNvPr>
            <p:cNvSpPr/>
            <p:nvPr/>
          </p:nvSpPr>
          <p:spPr>
            <a:xfrm>
              <a:off x="1095587" y="2246954"/>
              <a:ext cx="2412406" cy="5745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 METHODS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6B597824-4004-4A3A-8D5A-794A90BA0123}"/>
                </a:ext>
              </a:extLst>
            </p:cNvPr>
            <p:cNvSpPr/>
            <p:nvPr/>
          </p:nvSpPr>
          <p:spPr>
            <a:xfrm>
              <a:off x="1095587" y="2962752"/>
              <a:ext cx="2412406" cy="5745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RULE-BASED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>METHODS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6EF06C1-CAA9-4CC0-8DA1-3ECC3DAA239A}"/>
              </a:ext>
            </a:extLst>
          </p:cNvPr>
          <p:cNvGrpSpPr/>
          <p:nvPr/>
        </p:nvGrpSpPr>
        <p:grpSpPr>
          <a:xfrm rot="20700493">
            <a:off x="873374" y="3097683"/>
            <a:ext cx="3867146" cy="1024340"/>
            <a:chOff x="2078257" y="4176208"/>
            <a:chExt cx="5000413" cy="1749407"/>
          </a:xfrm>
        </p:grpSpPr>
        <p:pic>
          <p:nvPicPr>
            <p:cNvPr id="11" name="Imagem 10" descr="Uma imagem contendo tráfego, luz, água, medidor&#10;&#10;Descrição gerada automaticamente">
              <a:extLst>
                <a:ext uri="{FF2B5EF4-FFF2-40B4-BE49-F238E27FC236}">
                  <a16:creationId xmlns:a16="http://schemas.microsoft.com/office/drawing/2014/main" id="{0BCC36C8-AEA5-4EB9-83E1-CA1D21CB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7840">
              <a:off x="2286573" y="4176208"/>
              <a:ext cx="4528954" cy="1749407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4CFBCE1-351D-48D4-B1B4-0DF30CEE6BF5}"/>
                </a:ext>
              </a:extLst>
            </p:cNvPr>
            <p:cNvSpPr/>
            <p:nvPr/>
          </p:nvSpPr>
          <p:spPr>
            <a:xfrm rot="137177">
              <a:off x="2078257" y="4785926"/>
              <a:ext cx="5000413" cy="4569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pt-BR" sz="2200" b="1" cap="none" spc="0" dirty="0">
                  <a:ln>
                    <a:solidFill>
                      <a:srgbClr val="990000"/>
                    </a:solidFill>
                  </a:ln>
                  <a:solidFill>
                    <a:srgbClr val="990000"/>
                  </a:solidFill>
                  <a:effectLst/>
                </a:rPr>
                <a:t>PREDICTIVE </a:t>
              </a:r>
              <a:r>
                <a:rPr lang="pt-BR" sz="2200" b="1" dirty="0">
                  <a:ln>
                    <a:solidFill>
                      <a:srgbClr val="990000"/>
                    </a:solidFill>
                  </a:ln>
                  <a:solidFill>
                    <a:srgbClr val="990000"/>
                  </a:solidFill>
                </a:rPr>
                <a:t>APPROACHES</a:t>
              </a:r>
              <a:endParaRPr lang="pt-BR" sz="2200" b="1" cap="none" spc="0" dirty="0">
                <a:ln>
                  <a:solidFill>
                    <a:srgbClr val="990000"/>
                  </a:solidFill>
                </a:ln>
                <a:solidFill>
                  <a:srgbClr val="990000"/>
                </a:solidFill>
                <a:effectLst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E29C5E-B8FB-4BAD-B6B3-B69D886B1263}"/>
              </a:ext>
            </a:extLst>
          </p:cNvPr>
          <p:cNvGrpSpPr/>
          <p:nvPr/>
        </p:nvGrpSpPr>
        <p:grpSpPr>
          <a:xfrm>
            <a:off x="1465658" y="4532317"/>
            <a:ext cx="9679258" cy="1423153"/>
            <a:chOff x="1906859" y="4538546"/>
            <a:chExt cx="9679258" cy="1423153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D484C94A-9DC1-4528-9FA1-D35614B9B839}"/>
                </a:ext>
              </a:extLst>
            </p:cNvPr>
            <p:cNvSpPr/>
            <p:nvPr/>
          </p:nvSpPr>
          <p:spPr>
            <a:xfrm>
              <a:off x="1906859" y="4538546"/>
              <a:ext cx="9679258" cy="1423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BE8C31C-53B2-44A0-8019-FFF5DB5B5BD1}"/>
                </a:ext>
              </a:extLst>
            </p:cNvPr>
            <p:cNvSpPr/>
            <p:nvPr/>
          </p:nvSpPr>
          <p:spPr>
            <a:xfrm>
              <a:off x="4410247" y="4686569"/>
              <a:ext cx="2168013" cy="11115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Discretization</a:t>
              </a:r>
              <a:r>
                <a:rPr lang="en-US" dirty="0">
                  <a:solidFill>
                    <a:schemeClr val="tx1"/>
                  </a:solidFill>
                </a:rPr>
                <a:t> or </a:t>
              </a:r>
              <a:r>
                <a:rPr lang="en-US" b="1" dirty="0">
                  <a:solidFill>
                    <a:schemeClr val="tx1"/>
                  </a:solidFill>
                </a:rPr>
                <a:t>stratification</a:t>
              </a:r>
              <a:r>
                <a:rPr lang="en-US" dirty="0">
                  <a:solidFill>
                    <a:schemeClr val="tx1"/>
                  </a:solidFill>
                </a:rPr>
                <a:t> of the </a:t>
              </a:r>
              <a:r>
                <a:rPr lang="en-US" u="sng" dirty="0">
                  <a:solidFill>
                    <a:schemeClr val="tx1"/>
                  </a:solidFill>
                </a:rPr>
                <a:t>time variable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D87610FD-E57F-4B27-9061-9C19831A7826}"/>
                </a:ext>
              </a:extLst>
            </p:cNvPr>
            <p:cNvSpPr/>
            <p:nvPr/>
          </p:nvSpPr>
          <p:spPr>
            <a:xfrm>
              <a:off x="6798017" y="4692878"/>
              <a:ext cx="2168013" cy="11115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chemeClr val="tx1"/>
                  </a:solidFill>
                </a:rPr>
                <a:t>Covariates</a:t>
              </a:r>
              <a:r>
                <a:rPr lang="en-US" dirty="0">
                  <a:solidFill>
                    <a:schemeClr val="tx1"/>
                  </a:solidFill>
                </a:rPr>
                <a:t>’ </a:t>
              </a:r>
              <a:r>
                <a:rPr lang="en-US" b="1" dirty="0">
                  <a:solidFill>
                    <a:schemeClr val="tx1"/>
                  </a:solidFill>
                </a:rPr>
                <a:t>split criterion </a:t>
              </a:r>
              <a:r>
                <a:rPr lang="en-US" dirty="0">
                  <a:solidFill>
                    <a:schemeClr val="tx1"/>
                  </a:solidFill>
                </a:rPr>
                <a:t>and </a:t>
              </a:r>
              <a:r>
                <a:rPr lang="en-US" b="1" dirty="0">
                  <a:solidFill>
                    <a:schemeClr val="tx1"/>
                  </a:solidFill>
                </a:rPr>
                <a:t>stratifications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411DF9B-0064-4A70-AB45-22AB0F7A211C}"/>
                </a:ext>
              </a:extLst>
            </p:cNvPr>
            <p:cNvSpPr/>
            <p:nvPr/>
          </p:nvSpPr>
          <p:spPr>
            <a:xfrm>
              <a:off x="9185787" y="4692878"/>
              <a:ext cx="2168013" cy="11115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Impel </a:t>
              </a:r>
              <a:r>
                <a:rPr lang="en-US" u="sng" dirty="0">
                  <a:solidFill>
                    <a:schemeClr val="tx1"/>
                  </a:solidFill>
                </a:rPr>
                <a:t>observations</a:t>
              </a:r>
              <a:r>
                <a:rPr lang="en-US" dirty="0">
                  <a:solidFill>
                    <a:schemeClr val="tx1"/>
                  </a:solidFill>
                </a:rPr>
                <a:t> to fit </a:t>
              </a:r>
              <a:r>
                <a:rPr lang="en-US" b="1" dirty="0">
                  <a:solidFill>
                    <a:schemeClr val="tx1"/>
                  </a:solidFill>
                </a:rPr>
                <a:t>pre-defined classes</a:t>
              </a:r>
            </a:p>
          </p:txBody>
        </p: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9D47358B-A94E-4A09-B462-426C4D8FD738}"/>
                </a:ext>
              </a:extLst>
            </p:cNvPr>
            <p:cNvGrpSpPr/>
            <p:nvPr/>
          </p:nvGrpSpPr>
          <p:grpSpPr>
            <a:xfrm>
              <a:off x="2022477" y="4729902"/>
              <a:ext cx="2168013" cy="910291"/>
              <a:chOff x="1812113" y="4729486"/>
              <a:chExt cx="2598134" cy="910291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9BF93CE-562F-4FF3-A2AB-FD6F254AF9CC}"/>
                  </a:ext>
                </a:extLst>
              </p:cNvPr>
              <p:cNvSpPr txBox="1"/>
              <p:nvPr/>
            </p:nvSpPr>
            <p:spPr>
              <a:xfrm>
                <a:off x="1812113" y="5270445"/>
                <a:ext cx="2598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CHARACTERIZATION</a:t>
                </a:r>
              </a:p>
            </p:txBody>
          </p:sp>
          <p:pic>
            <p:nvPicPr>
              <p:cNvPr id="20" name="Picture 2" descr="Logo recursos humanos png » PNG Image">
                <a:extLst>
                  <a:ext uri="{FF2B5EF4-FFF2-40B4-BE49-F238E27FC236}">
                    <a16:creationId xmlns:a16="http://schemas.microsoft.com/office/drawing/2014/main" id="{8A0B0471-644C-4631-928E-42C74D658F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514" y="4729486"/>
                <a:ext cx="1704150" cy="665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46976C2-2BF0-487A-BB6A-40E5C1E9DC37}"/>
              </a:ext>
            </a:extLst>
          </p:cNvPr>
          <p:cNvGrpSpPr/>
          <p:nvPr/>
        </p:nvGrpSpPr>
        <p:grpSpPr>
          <a:xfrm>
            <a:off x="6137059" y="3225219"/>
            <a:ext cx="3696226" cy="677108"/>
            <a:chOff x="7286427" y="1263783"/>
            <a:chExt cx="3696226" cy="677108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A2CC396-DBB9-4D78-B86B-E835531BF152}"/>
                </a:ext>
              </a:extLst>
            </p:cNvPr>
            <p:cNvSpPr txBox="1"/>
            <p:nvPr/>
          </p:nvSpPr>
          <p:spPr>
            <a:xfrm>
              <a:off x="7286427" y="1263783"/>
              <a:ext cx="353558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Classification of new instances</a:t>
              </a:r>
            </a:p>
            <a:p>
              <a:r>
                <a:rPr lang="en-US" i="1" dirty="0"/>
                <a:t>Output: partitions of the data</a:t>
              </a:r>
            </a:p>
          </p:txBody>
        </p:sp>
        <p:pic>
          <p:nvPicPr>
            <p:cNvPr id="23" name="Gráfico 22" descr="Gráfico de decisão">
              <a:extLst>
                <a:ext uri="{FF2B5EF4-FFF2-40B4-BE49-F238E27FC236}">
                  <a16:creationId xmlns:a16="http://schemas.microsoft.com/office/drawing/2014/main" id="{86B2EBBE-6AA9-45F1-A909-99DD66D1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2095" y="1441429"/>
              <a:ext cx="450558" cy="450558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A56B600-3B9E-443A-8D2F-DCA310D9B775}"/>
              </a:ext>
            </a:extLst>
          </p:cNvPr>
          <p:cNvGrpSpPr/>
          <p:nvPr/>
        </p:nvGrpSpPr>
        <p:grpSpPr>
          <a:xfrm>
            <a:off x="6137059" y="2352584"/>
            <a:ext cx="3388099" cy="715714"/>
            <a:chOff x="4190490" y="1225177"/>
            <a:chExt cx="3388099" cy="715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E3D3564A-B5C7-40B8-8CD6-4C311FDD9DD6}"/>
                    </a:ext>
                  </a:extLst>
                </p:cNvPr>
                <p:cNvSpPr txBox="1"/>
                <p:nvPr/>
              </p:nvSpPr>
              <p:spPr>
                <a:xfrm>
                  <a:off x="4190490" y="1263783"/>
                  <a:ext cx="3388099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Prediction of </a:t>
                  </a:r>
                  <a14:m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a14:m>
                  <a:endParaRPr lang="pt-BR" sz="2000" b="1" dirty="0"/>
                </a:p>
                <a:p>
                  <a:r>
                    <a:rPr lang="en-US" i="1" dirty="0"/>
                    <a:t>Output: scores or probabilities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4A38B842-9998-4BAE-AACA-3B511A21C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0490" y="1263783"/>
                  <a:ext cx="3388099" cy="677108"/>
                </a:xfrm>
                <a:prstGeom prst="rect">
                  <a:avLst/>
                </a:prstGeom>
                <a:blipFill>
                  <a:blip r:embed="rId27"/>
                  <a:stretch>
                    <a:fillRect l="-1799" t="-5405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Gráfico 25" descr="Gráfico de dispersão">
              <a:extLst>
                <a:ext uri="{FF2B5EF4-FFF2-40B4-BE49-F238E27FC236}">
                  <a16:creationId xmlns:a16="http://schemas.microsoft.com/office/drawing/2014/main" id="{73ECB0C4-2252-42DA-B961-02D9D3247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34424" y="1225177"/>
              <a:ext cx="450558" cy="450558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346EEEF-CADD-4238-BE91-AD20495FAC78}"/>
              </a:ext>
            </a:extLst>
          </p:cNvPr>
          <p:cNvGrpSpPr/>
          <p:nvPr/>
        </p:nvGrpSpPr>
        <p:grpSpPr>
          <a:xfrm>
            <a:off x="5986244" y="1357803"/>
            <a:ext cx="2909155" cy="677108"/>
            <a:chOff x="5607960" y="2457141"/>
            <a:chExt cx="2909155" cy="677108"/>
          </a:xfrm>
        </p:grpSpPr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E89E8E86-4728-4DC4-9FC8-EF9B6ACB0BE3}"/>
                </a:ext>
              </a:extLst>
            </p:cNvPr>
            <p:cNvSpPr/>
            <p:nvPr/>
          </p:nvSpPr>
          <p:spPr>
            <a:xfrm>
              <a:off x="5607960" y="2457141"/>
              <a:ext cx="2909155" cy="67710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</a:rPr>
                <a:t>  GLOBAL</a:t>
              </a:r>
              <a:r>
                <a:rPr lang="en-US" b="1" dirty="0">
                  <a:solidFill>
                    <a:schemeClr val="tx1"/>
                  </a:solidFill>
                </a:rPr>
                <a:t> MODELS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9" name="Gráfico 28" descr="Globo">
              <a:extLst>
                <a:ext uri="{FF2B5EF4-FFF2-40B4-BE49-F238E27FC236}">
                  <a16:creationId xmlns:a16="http://schemas.microsoft.com/office/drawing/2014/main" id="{F890E17D-CF63-46C9-9B89-07F584574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822286" y="2533684"/>
              <a:ext cx="536256" cy="553530"/>
            </a:xfrm>
            <a:prstGeom prst="rect">
              <a:avLst/>
            </a:prstGeom>
          </p:spPr>
        </p:pic>
      </p:grp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B02A4E1-C887-46E5-91D3-027AF48C8A8C}"/>
              </a:ext>
            </a:extLst>
          </p:cNvPr>
          <p:cNvSpPr/>
          <p:nvPr/>
        </p:nvSpPr>
        <p:spPr>
          <a:xfrm>
            <a:off x="9790887" y="2391241"/>
            <a:ext cx="1121712" cy="479380"/>
          </a:xfrm>
          <a:prstGeom prst="roundRect">
            <a:avLst/>
          </a:prstGeom>
          <a:solidFill>
            <a:srgbClr val="FBFBFB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GOAL</a:t>
            </a:r>
          </a:p>
        </p:txBody>
      </p:sp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0D48680E-49D6-44E1-AE9B-FD3DF8C186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56" y="2528059"/>
            <a:ext cx="653574" cy="6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3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5E67F-DBAB-4590-B6D2-D571AF58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Research </a:t>
            </a:r>
            <a:r>
              <a:rPr lang="en-GB" b="1" dirty="0"/>
              <a:t>Opportunity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9E8350-4A1B-4131-8BA8-BCC1C17F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65BFC-AEBF-4594-A536-6290A333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C96B84-66E8-4531-9F90-7B3D100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7</a:t>
            </a:fld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3DCD233-1C9B-4643-AB1C-3FCC035CF24D}"/>
              </a:ext>
            </a:extLst>
          </p:cNvPr>
          <p:cNvGrpSpPr/>
          <p:nvPr/>
        </p:nvGrpSpPr>
        <p:grpSpPr>
          <a:xfrm>
            <a:off x="485056" y="-1015336"/>
            <a:ext cx="5572736" cy="5307006"/>
            <a:chOff x="485056" y="-1015336"/>
            <a:chExt cx="5572736" cy="5307006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C8BA57D6-A968-4231-80BE-028292928F8D}"/>
                </a:ext>
              </a:extLst>
            </p:cNvPr>
            <p:cNvGrpSpPr/>
            <p:nvPr/>
          </p:nvGrpSpPr>
          <p:grpSpPr>
            <a:xfrm>
              <a:off x="485056" y="1406193"/>
              <a:ext cx="3245754" cy="1477329"/>
              <a:chOff x="677369" y="1260088"/>
              <a:chExt cx="4820182" cy="229715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AB99111F-6A7F-4C15-ACBE-E988E13D40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709"/>
              <a:stretch/>
            </p:blipFill>
            <p:spPr bwMode="auto">
              <a:xfrm>
                <a:off x="838200" y="1362841"/>
                <a:ext cx="4474029" cy="2107981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3C134638-E0E7-4476-A522-34CDC7F68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35000"/>
              </a:blip>
              <a:stretch>
                <a:fillRect/>
              </a:stretch>
            </p:blipFill>
            <p:spPr>
              <a:xfrm>
                <a:off x="677369" y="1260088"/>
                <a:ext cx="4820182" cy="2297151"/>
              </a:xfrm>
              <a:prstGeom prst="rect">
                <a:avLst/>
              </a:prstGeom>
            </p:spPr>
          </p:pic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FEC4CC3E-B74F-453B-A54C-BE8F4F5AB0B9}"/>
                </a:ext>
              </a:extLst>
            </p:cNvPr>
            <p:cNvGrpSpPr/>
            <p:nvPr/>
          </p:nvGrpSpPr>
          <p:grpSpPr>
            <a:xfrm>
              <a:off x="2055997" y="-1015336"/>
              <a:ext cx="3790946" cy="5307006"/>
              <a:chOff x="4199245" y="-769453"/>
              <a:chExt cx="3790946" cy="5307006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BB663194-D4E7-4464-B738-FE95894B7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5626" y="1538829"/>
                <a:ext cx="898602" cy="904812"/>
              </a:xfrm>
              <a:prstGeom prst="rect">
                <a:avLst/>
              </a:prstGeom>
            </p:spPr>
          </p:pic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0D36C1D2-1E8A-4CE3-AF01-14007DA60E52}"/>
                  </a:ext>
                </a:extLst>
              </p:cNvPr>
              <p:cNvGrpSpPr/>
              <p:nvPr/>
            </p:nvGrpSpPr>
            <p:grpSpPr>
              <a:xfrm rot="777762">
                <a:off x="4199245" y="-769453"/>
                <a:ext cx="3790946" cy="5307006"/>
                <a:chOff x="6203645" y="-2513153"/>
                <a:chExt cx="7386340" cy="10151869"/>
              </a:xfrm>
            </p:grpSpPr>
            <p:sp>
              <p:nvSpPr>
                <p:cNvPr id="23" name="Elipse 22">
                  <a:extLst>
                    <a:ext uri="{FF2B5EF4-FFF2-40B4-BE49-F238E27FC236}">
                      <a16:creationId xmlns:a16="http://schemas.microsoft.com/office/drawing/2014/main" id="{FC6AF7A1-E2DB-4B30-BA6A-6AB69101F135}"/>
                    </a:ext>
                  </a:extLst>
                </p:cNvPr>
                <p:cNvSpPr/>
                <p:nvPr/>
              </p:nvSpPr>
              <p:spPr>
                <a:xfrm>
                  <a:off x="9673792" y="1201970"/>
                  <a:ext cx="2583313" cy="2598426"/>
                </a:xfrm>
                <a:prstGeom prst="ellipse">
                  <a:avLst/>
                </a:prstGeom>
                <a:noFill/>
                <a:ln w="28575">
                  <a:solidFill>
                    <a:schemeClr val="tx2">
                      <a:lumMod val="75000"/>
                    </a:schemeClr>
                  </a:solidFill>
                </a:ln>
                <a:effectLst>
                  <a:outerShdw blurRad="63500" sx="104000" sy="104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o 19">
                  <a:extLst>
                    <a:ext uri="{FF2B5EF4-FFF2-40B4-BE49-F238E27FC236}">
                      <a16:creationId xmlns:a16="http://schemas.microsoft.com/office/drawing/2014/main" id="{0024AF63-E67C-4336-971B-A91D713159CE}"/>
                    </a:ext>
                  </a:extLst>
                </p:cNvPr>
                <p:cNvSpPr/>
                <p:nvPr/>
              </p:nvSpPr>
              <p:spPr>
                <a:xfrm rot="7093246">
                  <a:off x="4307195" y="-616703"/>
                  <a:ext cx="7518376" cy="3725475"/>
                </a:xfrm>
                <a:prstGeom prst="arc">
                  <a:avLst>
                    <a:gd name="adj1" fmla="val 15646436"/>
                    <a:gd name="adj2" fmla="val 20092909"/>
                  </a:avLst>
                </a:prstGeom>
                <a:ln>
                  <a:solidFill>
                    <a:schemeClr val="tx2">
                      <a:lumMod val="7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Arco 20">
                  <a:extLst>
                    <a:ext uri="{FF2B5EF4-FFF2-40B4-BE49-F238E27FC236}">
                      <a16:creationId xmlns:a16="http://schemas.microsoft.com/office/drawing/2014/main" id="{7C688FA4-0E00-4E42-BC9A-6D96B0C1C2B6}"/>
                    </a:ext>
                  </a:extLst>
                </p:cNvPr>
                <p:cNvSpPr/>
                <p:nvPr/>
              </p:nvSpPr>
              <p:spPr>
                <a:xfrm rot="10697613" flipV="1">
                  <a:off x="6579184" y="3757791"/>
                  <a:ext cx="7010801" cy="3880925"/>
                </a:xfrm>
                <a:prstGeom prst="arc">
                  <a:avLst>
                    <a:gd name="adj1" fmla="val 14564139"/>
                    <a:gd name="adj2" fmla="val 19430065"/>
                  </a:avLst>
                </a:prstGeom>
                <a:ln>
                  <a:solidFill>
                    <a:schemeClr val="tx2">
                      <a:lumMod val="7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ângulo isósceles 21">
                  <a:extLst>
                    <a:ext uri="{FF2B5EF4-FFF2-40B4-BE49-F238E27FC236}">
                      <a16:creationId xmlns:a16="http://schemas.microsoft.com/office/drawing/2014/main" id="{1AF6F1FC-8FA8-4933-ACC2-BD2FAC50320D}"/>
                    </a:ext>
                  </a:extLst>
                </p:cNvPr>
                <p:cNvSpPr/>
                <p:nvPr/>
              </p:nvSpPr>
              <p:spPr>
                <a:xfrm rot="14234587">
                  <a:off x="7673801" y="4173806"/>
                  <a:ext cx="199975" cy="27309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C615BD5F-2C13-4D96-AC35-473915EC7017}"/>
                </a:ext>
              </a:extLst>
            </p:cNvPr>
            <p:cNvSpPr/>
            <p:nvPr/>
          </p:nvSpPr>
          <p:spPr>
            <a:xfrm>
              <a:off x="4400822" y="2089094"/>
              <a:ext cx="1656970" cy="47825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+mj-lt"/>
                </a:rPr>
                <a:t>WHO ARE SUCH SUBGROUPS?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87D5DA-8D49-4AA0-9D0B-39AB6F38A729}"/>
              </a:ext>
            </a:extLst>
          </p:cNvPr>
          <p:cNvGrpSpPr/>
          <p:nvPr/>
        </p:nvGrpSpPr>
        <p:grpSpPr>
          <a:xfrm>
            <a:off x="1660198" y="3462521"/>
            <a:ext cx="2476337" cy="1965252"/>
            <a:chOff x="583246" y="3875151"/>
            <a:chExt cx="2476337" cy="1965252"/>
          </a:xfrm>
        </p:grpSpPr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CDE2686E-11D2-4FF7-8D18-7F9E1C34C8BD}"/>
                </a:ext>
              </a:extLst>
            </p:cNvPr>
            <p:cNvSpPr/>
            <p:nvPr/>
          </p:nvSpPr>
          <p:spPr>
            <a:xfrm>
              <a:off x="583246" y="3875151"/>
              <a:ext cx="2476337" cy="5289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EXISTENT APPROACHES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843B0038-F896-4B64-A09E-5A9849EC9519}"/>
                </a:ext>
              </a:extLst>
            </p:cNvPr>
            <p:cNvSpPr txBox="1"/>
            <p:nvPr/>
          </p:nvSpPr>
          <p:spPr>
            <a:xfrm>
              <a:off x="583246" y="4363075"/>
              <a:ext cx="247633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j-lt"/>
                </a:rPr>
                <a:t>previously known variable’s interactions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j-lt"/>
                </a:rPr>
                <a:t>lack the ability to shed light into new interactions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3CCBB9B-EC8A-4651-AA6B-323A8EC28DF0}"/>
              </a:ext>
            </a:extLst>
          </p:cNvPr>
          <p:cNvGrpSpPr/>
          <p:nvPr/>
        </p:nvGrpSpPr>
        <p:grpSpPr>
          <a:xfrm>
            <a:off x="8789217" y="1143690"/>
            <a:ext cx="2646189" cy="1209673"/>
            <a:chOff x="8893791" y="1144086"/>
            <a:chExt cx="2646189" cy="1209673"/>
          </a:xfrm>
        </p:grpSpPr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BABC25ED-DEF9-446F-9483-DDDEAB045D54}"/>
                </a:ext>
              </a:extLst>
            </p:cNvPr>
            <p:cNvSpPr/>
            <p:nvPr/>
          </p:nvSpPr>
          <p:spPr>
            <a:xfrm>
              <a:off x="8893791" y="1144086"/>
              <a:ext cx="2472407" cy="108443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chemeClr val="tx1"/>
                  </a:solidFill>
                  <a:latin typeface="+mj-lt"/>
                </a:rPr>
                <a:t>Factors</a:t>
              </a:r>
              <a:r>
                <a:rPr lang="en-US" dirty="0">
                  <a:solidFill>
                    <a:schemeClr val="tx1"/>
                  </a:solidFill>
                  <a:latin typeface="+mj-lt"/>
                </a:rPr>
                <a:t> associated with </a:t>
              </a:r>
              <a:r>
                <a:rPr lang="en-US" b="1" dirty="0">
                  <a:solidFill>
                    <a:schemeClr val="tx1"/>
                  </a:solidFill>
                  <a:latin typeface="+mj-lt"/>
                </a:rPr>
                <a:t>different prognostics</a:t>
              </a:r>
              <a:r>
                <a:rPr lang="en-US" dirty="0">
                  <a:solidFill>
                    <a:schemeClr val="tx1"/>
                  </a:solidFill>
                  <a:latin typeface="+mj-lt"/>
                </a:rPr>
                <a:t>?</a:t>
              </a:r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EEE4DE86-9435-4019-9474-4699731636CB}"/>
                </a:ext>
              </a:extLst>
            </p:cNvPr>
            <p:cNvGrpSpPr/>
            <p:nvPr/>
          </p:nvGrpSpPr>
          <p:grpSpPr>
            <a:xfrm rot="554435">
              <a:off x="10868154" y="1683884"/>
              <a:ext cx="671826" cy="669875"/>
              <a:chOff x="7972663" y="5606414"/>
              <a:chExt cx="914400" cy="914400"/>
            </a:xfrm>
          </p:grpSpPr>
          <p:pic>
            <p:nvPicPr>
              <p:cNvPr id="54" name="Gráfico 53" descr="DNA">
                <a:extLst>
                  <a:ext uri="{FF2B5EF4-FFF2-40B4-BE49-F238E27FC236}">
                    <a16:creationId xmlns:a16="http://schemas.microsoft.com/office/drawing/2014/main" id="{6AA8E515-556C-4737-8DA8-25975C1D9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456770">
                <a:off x="8135972" y="5759868"/>
                <a:ext cx="420802" cy="420802"/>
              </a:xfrm>
              <a:prstGeom prst="rect">
                <a:avLst/>
              </a:prstGeom>
            </p:spPr>
          </p:pic>
          <p:pic>
            <p:nvPicPr>
              <p:cNvPr id="56" name="Gráfico 55" descr="Lupa">
                <a:extLst>
                  <a:ext uri="{FF2B5EF4-FFF2-40B4-BE49-F238E27FC236}">
                    <a16:creationId xmlns:a16="http://schemas.microsoft.com/office/drawing/2014/main" id="{D8C6D108-A642-418A-9C44-1E1F49433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972663" y="5606414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A46118-7516-41D3-8860-DE7E5532F947}"/>
              </a:ext>
            </a:extLst>
          </p:cNvPr>
          <p:cNvGrpSpPr/>
          <p:nvPr/>
        </p:nvGrpSpPr>
        <p:grpSpPr>
          <a:xfrm>
            <a:off x="6236296" y="1142265"/>
            <a:ext cx="2478990" cy="1261089"/>
            <a:chOff x="5674410" y="1160420"/>
            <a:chExt cx="2478990" cy="1261089"/>
          </a:xfrm>
        </p:grpSpPr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B65FAA8E-5DAF-4F92-AD80-5C1ABC0745A6}"/>
                </a:ext>
              </a:extLst>
            </p:cNvPr>
            <p:cNvSpPr/>
            <p:nvPr/>
          </p:nvSpPr>
          <p:spPr>
            <a:xfrm>
              <a:off x="5680993" y="1160420"/>
              <a:ext cx="2472407" cy="108443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chemeClr val="tx1"/>
                  </a:solidFill>
                  <a:latin typeface="+mj-lt"/>
                </a:rPr>
                <a:t>Characteristics</a:t>
              </a:r>
              <a:r>
                <a:rPr lang="en-US" dirty="0">
                  <a:solidFill>
                    <a:schemeClr val="tx1"/>
                  </a:solidFill>
                  <a:latin typeface="+mj-lt"/>
                </a:rPr>
                <a:t> for</a:t>
              </a:r>
              <a:br>
                <a:rPr lang="en-US" dirty="0">
                  <a:solidFill>
                    <a:schemeClr val="tx1"/>
                  </a:solidFill>
                  <a:latin typeface="+mj-lt"/>
                </a:rPr>
              </a:br>
              <a:r>
                <a:rPr lang="en-US" dirty="0">
                  <a:solidFill>
                    <a:schemeClr val="tx1"/>
                  </a:solidFill>
                  <a:latin typeface="+mj-lt"/>
                </a:rPr>
                <a:t>     </a:t>
              </a:r>
              <a:r>
                <a:rPr lang="en-US" b="1" dirty="0">
                  <a:solidFill>
                    <a:schemeClr val="tx1"/>
                  </a:solidFill>
                  <a:latin typeface="+mj-lt"/>
                </a:rPr>
                <a:t>distinct survival</a:t>
              </a:r>
              <a:br>
                <a:rPr lang="en-US" b="1" dirty="0">
                  <a:solidFill>
                    <a:schemeClr val="tx1"/>
                  </a:solidFill>
                  <a:latin typeface="+mj-lt"/>
                </a:rPr>
              </a:br>
              <a:r>
                <a:rPr lang="en-US" b="1" dirty="0">
                  <a:solidFill>
                    <a:schemeClr val="tx1"/>
                  </a:solidFill>
                  <a:latin typeface="+mj-lt"/>
                </a:rPr>
                <a:t>     experience?</a:t>
              </a:r>
            </a:p>
          </p:txBody>
        </p:sp>
        <p:pic>
          <p:nvPicPr>
            <p:cNvPr id="59" name="Gráfico 58" descr="Usuários">
              <a:extLst>
                <a:ext uri="{FF2B5EF4-FFF2-40B4-BE49-F238E27FC236}">
                  <a16:creationId xmlns:a16="http://schemas.microsoft.com/office/drawing/2014/main" id="{EA7E4D8E-AB9D-4CCA-93C4-64A91583D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74410" y="1749683"/>
              <a:ext cx="671826" cy="671826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E6E0C2D-FC7A-4203-B246-C4C73011AE51}"/>
              </a:ext>
            </a:extLst>
          </p:cNvPr>
          <p:cNvGrpSpPr/>
          <p:nvPr/>
        </p:nvGrpSpPr>
        <p:grpSpPr>
          <a:xfrm>
            <a:off x="5042277" y="2971080"/>
            <a:ext cx="5277108" cy="568427"/>
            <a:chOff x="5203885" y="3503498"/>
            <a:chExt cx="5857861" cy="56842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71A4625E-59A9-442D-8782-B7A4A9E6F702}"/>
                </a:ext>
              </a:extLst>
            </p:cNvPr>
            <p:cNvGrpSpPr/>
            <p:nvPr/>
          </p:nvGrpSpPr>
          <p:grpSpPr>
            <a:xfrm>
              <a:off x="5203885" y="3503498"/>
              <a:ext cx="2806880" cy="568427"/>
              <a:chOff x="5203885" y="3503498"/>
              <a:chExt cx="2806880" cy="568427"/>
            </a:xfrm>
          </p:grpSpPr>
          <p:sp>
            <p:nvSpPr>
              <p:cNvPr id="68" name="Retângulo: Cantos Arredondados 67">
                <a:extLst>
                  <a:ext uri="{FF2B5EF4-FFF2-40B4-BE49-F238E27FC236}">
                    <a16:creationId xmlns:a16="http://schemas.microsoft.com/office/drawing/2014/main" id="{1F61BA47-F340-4311-B7A5-56923EAF87B1}"/>
                  </a:ext>
                </a:extLst>
              </p:cNvPr>
              <p:cNvSpPr/>
              <p:nvPr/>
            </p:nvSpPr>
            <p:spPr>
              <a:xfrm>
                <a:off x="5203885" y="3518395"/>
                <a:ext cx="2806880" cy="553530"/>
              </a:xfrm>
              <a:prstGeom prst="roundRect">
                <a:avLst/>
              </a:prstGeom>
              <a:solidFill>
                <a:srgbClr val="FBFBFB"/>
              </a:solidFill>
              <a:ln w="127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GLOBAL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 MODELS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69" name="Gráfico 68" descr="Globo">
                <a:extLst>
                  <a:ext uri="{FF2B5EF4-FFF2-40B4-BE49-F238E27FC236}">
                    <a16:creationId xmlns:a16="http://schemas.microsoft.com/office/drawing/2014/main" id="{AF392D67-7E17-4CA5-9226-120885FC9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351688" y="3503498"/>
                <a:ext cx="536256" cy="553530"/>
              </a:xfrm>
              <a:prstGeom prst="rect">
                <a:avLst/>
              </a:prstGeom>
            </p:spPr>
          </p:pic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0ED79FC1-3EBD-47C2-92DC-A01BF1C8ECF5}"/>
                </a:ext>
              </a:extLst>
            </p:cNvPr>
            <p:cNvGrpSpPr/>
            <p:nvPr/>
          </p:nvGrpSpPr>
          <p:grpSpPr>
            <a:xfrm>
              <a:off x="8220034" y="3509346"/>
              <a:ext cx="2841712" cy="561964"/>
              <a:chOff x="8362274" y="3509346"/>
              <a:chExt cx="2841712" cy="561964"/>
            </a:xfrm>
          </p:grpSpPr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E4E8FE18-AB60-4207-8287-CB239FBE962A}"/>
                  </a:ext>
                </a:extLst>
              </p:cNvPr>
              <p:cNvSpPr/>
              <p:nvPr/>
            </p:nvSpPr>
            <p:spPr>
              <a:xfrm>
                <a:off x="8362274" y="3517780"/>
                <a:ext cx="2841712" cy="55353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200" b="1" dirty="0">
                    <a:solidFill>
                      <a:schemeClr val="tx1"/>
                    </a:solidFill>
                    <a:latin typeface="+mj-lt"/>
                  </a:rPr>
                  <a:t>LOCAL</a:t>
                </a:r>
                <a:r>
                  <a:rPr lang="en-US" sz="2400" b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PATTERNS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756B79A9-1B27-4859-8AC4-72C80257E47D}"/>
                  </a:ext>
                </a:extLst>
              </p:cNvPr>
              <p:cNvGrpSpPr/>
              <p:nvPr/>
            </p:nvGrpSpPr>
            <p:grpSpPr>
              <a:xfrm rot="240958">
                <a:off x="8530060" y="3509346"/>
                <a:ext cx="536256" cy="553530"/>
                <a:chOff x="7419757" y="4036566"/>
                <a:chExt cx="598478" cy="598478"/>
              </a:xfrm>
            </p:grpSpPr>
            <p:pic>
              <p:nvPicPr>
                <p:cNvPr id="32" name="Gráfico 31" descr="Lupa">
                  <a:extLst>
                    <a:ext uri="{FF2B5EF4-FFF2-40B4-BE49-F238E27FC236}">
                      <a16:creationId xmlns:a16="http://schemas.microsoft.com/office/drawing/2014/main" id="{63BF6BC1-00E6-427E-8D21-7DE61B8F85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rot="4102649">
                  <a:off x="7419757" y="4036566"/>
                  <a:ext cx="598478" cy="598478"/>
                </a:xfrm>
                <a:prstGeom prst="rect">
                  <a:avLst/>
                </a:prstGeom>
              </p:spPr>
            </p:pic>
            <p:pic>
              <p:nvPicPr>
                <p:cNvPr id="33" name="Gráfico 32" descr="Rede">
                  <a:extLst>
                    <a:ext uri="{FF2B5EF4-FFF2-40B4-BE49-F238E27FC236}">
                      <a16:creationId xmlns:a16="http://schemas.microsoft.com/office/drawing/2014/main" id="{502D67F9-9F1A-4A48-94E6-7F286F87F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 rot="1755107">
                  <a:off x="7623003" y="4101794"/>
                  <a:ext cx="275221" cy="27522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Picture 4" descr="x-png-icon-8 - Contabilidade Moura">
              <a:extLst>
                <a:ext uri="{FF2B5EF4-FFF2-40B4-BE49-F238E27FC236}">
                  <a16:creationId xmlns:a16="http://schemas.microsoft.com/office/drawing/2014/main" id="{AF64F988-A70B-4686-9743-0C22F7041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duotone>
                <a:prstClr val="black"/>
                <a:schemeClr val="tx2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8315" y="3573127"/>
              <a:ext cx="492505" cy="463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1F2C2E1-6147-472A-90D9-98BC4F2CFF4C}"/>
              </a:ext>
            </a:extLst>
          </p:cNvPr>
          <p:cNvGrpSpPr/>
          <p:nvPr/>
        </p:nvGrpSpPr>
        <p:grpSpPr>
          <a:xfrm>
            <a:off x="5244838" y="4088009"/>
            <a:ext cx="4729447" cy="1946490"/>
            <a:chOff x="5244838" y="4088009"/>
            <a:chExt cx="4729447" cy="1946490"/>
          </a:xfrm>
        </p:grpSpPr>
        <p:grpSp>
          <p:nvGrpSpPr>
            <p:cNvPr id="72" name="Agrupar 71">
              <a:extLst>
                <a:ext uri="{FF2B5EF4-FFF2-40B4-BE49-F238E27FC236}">
                  <a16:creationId xmlns:a16="http://schemas.microsoft.com/office/drawing/2014/main" id="{B1B3C50F-0E03-4F3B-9CFB-6F35FA3BFDEC}"/>
                </a:ext>
              </a:extLst>
            </p:cNvPr>
            <p:cNvGrpSpPr/>
            <p:nvPr/>
          </p:nvGrpSpPr>
          <p:grpSpPr>
            <a:xfrm>
              <a:off x="5530550" y="4088009"/>
              <a:ext cx="4443735" cy="1946490"/>
              <a:chOff x="5530550" y="4312007"/>
              <a:chExt cx="4443735" cy="194649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D62A6048-AF0B-45BE-8DF4-7AD5A4BA6593}"/>
                  </a:ext>
                </a:extLst>
              </p:cNvPr>
              <p:cNvSpPr/>
              <p:nvPr/>
            </p:nvSpPr>
            <p:spPr>
              <a:xfrm>
                <a:off x="5530550" y="4598063"/>
                <a:ext cx="4443735" cy="166043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Discover</a:t>
                </a:r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describe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multiple (and potentially overlapping)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interesting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subgroups</a:t>
                </a:r>
                <a:r>
                  <a:rPr lang="en-US" sz="2000" dirty="0">
                    <a:solidFill>
                      <a:schemeClr val="tx1"/>
                    </a:solidFill>
                  </a:rPr>
                  <a:t> with relation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survival response</a:t>
                </a:r>
                <a:endParaRPr lang="en-US" sz="2000" b="1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4BFAA716-F185-4AD2-852A-82E102C0485F}"/>
                  </a:ext>
                </a:extLst>
              </p:cNvPr>
              <p:cNvSpPr/>
              <p:nvPr/>
            </p:nvSpPr>
            <p:spPr>
              <a:xfrm>
                <a:off x="5665169" y="4312007"/>
                <a:ext cx="1121712" cy="479380"/>
              </a:xfrm>
              <a:prstGeom prst="roundRect">
                <a:avLst/>
              </a:prstGeom>
              <a:solidFill>
                <a:srgbClr val="FBFBFB"/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GOAL</a:t>
                </a:r>
              </a:p>
            </p:txBody>
          </p:sp>
        </p:grpSp>
        <p:pic>
          <p:nvPicPr>
            <p:cNvPr id="74" name="Imagem 7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82FEC659-00BA-44DB-9E46-4852CDAC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838" y="4224827"/>
              <a:ext cx="653574" cy="664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575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5E67F-DBAB-4590-B6D2-D571AF58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Exceptional Model Mining (EMM)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9E8350-4A1B-4131-8BA8-BCC1C17F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65BFC-AEBF-4594-A536-6290A333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C96B84-66E8-4531-9F90-7B3D100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8</a:t>
            </a:fld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ECD2D5E-EEEC-485D-8A9B-EEE8102782B3}"/>
              </a:ext>
            </a:extLst>
          </p:cNvPr>
          <p:cNvGrpSpPr/>
          <p:nvPr/>
        </p:nvGrpSpPr>
        <p:grpSpPr>
          <a:xfrm>
            <a:off x="904669" y="1248625"/>
            <a:ext cx="4005662" cy="2341030"/>
            <a:chOff x="436605" y="1143967"/>
            <a:chExt cx="4005662" cy="2341030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90D0AD8-2CFD-4D82-A48A-2EABA23AC831}"/>
                </a:ext>
              </a:extLst>
            </p:cNvPr>
            <p:cNvGrpSpPr/>
            <p:nvPr/>
          </p:nvGrpSpPr>
          <p:grpSpPr>
            <a:xfrm>
              <a:off x="634053" y="1143967"/>
              <a:ext cx="3404547" cy="1372960"/>
              <a:chOff x="272629" y="1174495"/>
              <a:chExt cx="3404547" cy="1372960"/>
            </a:xfrm>
          </p:grpSpPr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6CCA86B-2EED-41EE-9327-E05CA6EDB736}"/>
                  </a:ext>
                </a:extLst>
              </p:cNvPr>
              <p:cNvSpPr txBox="1"/>
              <p:nvPr/>
            </p:nvSpPr>
            <p:spPr>
              <a:xfrm>
                <a:off x="581869" y="1174495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DATA MINING PERPECTIVES</a:t>
                </a:r>
              </a:p>
            </p:txBody>
          </p:sp>
          <p:grpSp>
            <p:nvGrpSpPr>
              <p:cNvPr id="54" name="Agrupar 53">
                <a:extLst>
                  <a:ext uri="{FF2B5EF4-FFF2-40B4-BE49-F238E27FC236}">
                    <a16:creationId xmlns:a16="http://schemas.microsoft.com/office/drawing/2014/main" id="{93D36478-CF3A-4F62-943A-1A8CEAD9CE38}"/>
                  </a:ext>
                </a:extLst>
              </p:cNvPr>
              <p:cNvGrpSpPr/>
              <p:nvPr/>
            </p:nvGrpSpPr>
            <p:grpSpPr>
              <a:xfrm>
                <a:off x="272629" y="1583985"/>
                <a:ext cx="3404547" cy="742655"/>
                <a:chOff x="4897120" y="2713706"/>
                <a:chExt cx="3892325" cy="1208054"/>
              </a:xfrm>
            </p:grpSpPr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AE9A2D7D-817F-48B2-93C1-608E2E775EE4}"/>
                    </a:ext>
                  </a:extLst>
                </p:cNvPr>
                <p:cNvSpPr/>
                <p:nvPr/>
              </p:nvSpPr>
              <p:spPr>
                <a:xfrm>
                  <a:off x="4897120" y="2722880"/>
                  <a:ext cx="2326640" cy="119888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>
                      <a:solidFill>
                        <a:schemeClr val="tx1"/>
                      </a:solidFill>
                    </a:rPr>
                    <a:t>Descriptive</a:t>
                  </a:r>
                </a:p>
              </p:txBody>
            </p:sp>
            <p:sp>
              <p:nvSpPr>
                <p:cNvPr id="13" name="Elipse 12">
                  <a:extLst>
                    <a:ext uri="{FF2B5EF4-FFF2-40B4-BE49-F238E27FC236}">
                      <a16:creationId xmlns:a16="http://schemas.microsoft.com/office/drawing/2014/main" id="{9BA020EF-33B3-4292-8C88-68715B387AF0}"/>
                    </a:ext>
                  </a:extLst>
                </p:cNvPr>
                <p:cNvSpPr/>
                <p:nvPr/>
              </p:nvSpPr>
              <p:spPr>
                <a:xfrm>
                  <a:off x="6462805" y="2713706"/>
                  <a:ext cx="2326640" cy="1198880"/>
                </a:xfrm>
                <a:prstGeom prst="ellipse">
                  <a:avLst/>
                </a:prstGeom>
                <a:noFill/>
                <a:ln w="127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>
                      <a:solidFill>
                        <a:schemeClr val="tx1"/>
                      </a:solidFill>
                    </a:rPr>
                    <a:t>Predictive</a:t>
                  </a:r>
                </a:p>
              </p:txBody>
            </p:sp>
            <p:grpSp>
              <p:nvGrpSpPr>
                <p:cNvPr id="49" name="Agrupar 48">
                  <a:extLst>
                    <a:ext uri="{FF2B5EF4-FFF2-40B4-BE49-F238E27FC236}">
                      <a16:creationId xmlns:a16="http://schemas.microsoft.com/office/drawing/2014/main" id="{AF972226-CFDC-48F8-A86C-D5624B3B18BE}"/>
                    </a:ext>
                  </a:extLst>
                </p:cNvPr>
                <p:cNvGrpSpPr/>
                <p:nvPr/>
              </p:nvGrpSpPr>
              <p:grpSpPr>
                <a:xfrm>
                  <a:off x="6518940" y="2992201"/>
                  <a:ext cx="655811" cy="693190"/>
                  <a:chOff x="6518940" y="2992201"/>
                  <a:chExt cx="655811" cy="693190"/>
                </a:xfrm>
              </p:grpSpPr>
              <p:cxnSp>
                <p:nvCxnSpPr>
                  <p:cNvPr id="19" name="Conector reto 18">
                    <a:extLst>
                      <a:ext uri="{FF2B5EF4-FFF2-40B4-BE49-F238E27FC236}">
                        <a16:creationId xmlns:a16="http://schemas.microsoft.com/office/drawing/2014/main" id="{F54F45BF-4AC6-4191-AE14-A2E585D16C5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45943" y="3069771"/>
                    <a:ext cx="431800" cy="141515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ector reto 47">
                    <a:extLst>
                      <a:ext uri="{FF2B5EF4-FFF2-40B4-BE49-F238E27FC236}">
                        <a16:creationId xmlns:a16="http://schemas.microsoft.com/office/drawing/2014/main" id="{37CCFBA3-54E5-482B-9C4A-10C704CFEE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20543" y="3140528"/>
                    <a:ext cx="540337" cy="180391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ector reto 49">
                    <a:extLst>
                      <a:ext uri="{FF2B5EF4-FFF2-40B4-BE49-F238E27FC236}">
                        <a16:creationId xmlns:a16="http://schemas.microsoft.com/office/drawing/2014/main" id="{7E009856-5578-4851-8B76-A3FBCDC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8940" y="3211286"/>
                    <a:ext cx="599677" cy="205639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Conector reto 51">
                    <a:extLst>
                      <a:ext uri="{FF2B5EF4-FFF2-40B4-BE49-F238E27FC236}">
                        <a16:creationId xmlns:a16="http://schemas.microsoft.com/office/drawing/2014/main" id="{AC7340FE-1E58-4FB4-B87D-C0AA5AA820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5074" y="3288856"/>
                    <a:ext cx="599677" cy="205639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Conector reto 56">
                    <a:extLst>
                      <a:ext uri="{FF2B5EF4-FFF2-40B4-BE49-F238E27FC236}">
                        <a16:creationId xmlns:a16="http://schemas.microsoft.com/office/drawing/2014/main" id="{FB30C0F4-1B83-46DA-9BD6-5995FBE28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32811" y="3377786"/>
                    <a:ext cx="540337" cy="180391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Conector reto 57">
                    <a:extLst>
                      <a:ext uri="{FF2B5EF4-FFF2-40B4-BE49-F238E27FC236}">
                        <a16:creationId xmlns:a16="http://schemas.microsoft.com/office/drawing/2014/main" id="{BC4493E2-7E6D-4D57-B344-C18D93E2FC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07574" y="3487194"/>
                    <a:ext cx="411043" cy="140694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ector reto 66">
                    <a:extLst>
                      <a:ext uri="{FF2B5EF4-FFF2-40B4-BE49-F238E27FC236}">
                        <a16:creationId xmlns:a16="http://schemas.microsoft.com/office/drawing/2014/main" id="{41CB06AA-F675-4C30-8A1F-B0CC16049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84145" y="3626415"/>
                    <a:ext cx="181522" cy="58976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ector reto 68">
                    <a:extLst>
                      <a:ext uri="{FF2B5EF4-FFF2-40B4-BE49-F238E27FC236}">
                        <a16:creationId xmlns:a16="http://schemas.microsoft.com/office/drawing/2014/main" id="{9467F97B-D096-42B7-BE5A-CB93E11519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67735" y="2992201"/>
                    <a:ext cx="351609" cy="127030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8" name="Picture 6" descr="Sapatilha p/ Artes Marciais Branco c/ Preto">
                <a:extLst>
                  <a:ext uri="{FF2B5EF4-FFF2-40B4-BE49-F238E27FC236}">
                    <a16:creationId xmlns:a16="http://schemas.microsoft.com/office/drawing/2014/main" id="{389A094B-6483-48BD-823B-648F095A04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468616">
                <a:off x="1693217" y="2133317"/>
                <a:ext cx="444329" cy="383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B7983430-AEAC-45DF-BE65-E1F5D607F7E4}"/>
                </a:ext>
              </a:extLst>
            </p:cNvPr>
            <p:cNvSpPr/>
            <p:nvPr/>
          </p:nvSpPr>
          <p:spPr>
            <a:xfrm>
              <a:off x="436605" y="2558594"/>
              <a:ext cx="4005662" cy="926403"/>
            </a:xfrm>
            <a:prstGeom prst="roundRect">
              <a:avLst/>
            </a:prstGeom>
            <a:solidFill>
              <a:srgbClr val="FBFBFB"/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SUPERVISED DESCRIPTIVE PATTERN MINING</a:t>
              </a:r>
              <a:endParaRPr lang="en-US" sz="1600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</a:rPr>
                <a:t>Understand</a:t>
              </a:r>
              <a:r>
                <a:rPr lang="en-US" sz="1600" dirty="0">
                  <a:solidFill>
                    <a:sysClr val="windowText" lastClr="000000"/>
                  </a:solidFill>
                </a:rPr>
                <a:t> the underlying </a:t>
              </a:r>
              <a:r>
                <a:rPr lang="en-US" sz="1600" b="1" dirty="0">
                  <a:solidFill>
                    <a:sysClr val="windowText" lastClr="000000"/>
                  </a:solidFill>
                </a:rPr>
                <a:t>phenomena</a:t>
              </a:r>
              <a:br>
                <a:rPr lang="en-US" sz="1600" dirty="0">
                  <a:solidFill>
                    <a:sysClr val="windowText" lastClr="000000"/>
                  </a:solidFill>
                </a:rPr>
              </a:br>
              <a:r>
                <a:rPr lang="en-US" sz="1600" dirty="0">
                  <a:solidFill>
                    <a:sysClr val="windowText" lastClr="000000"/>
                  </a:solidFill>
                </a:rPr>
                <a:t>– according to a </a:t>
              </a:r>
              <a:r>
                <a:rPr lang="en-US" sz="1600" u="sng" dirty="0">
                  <a:solidFill>
                    <a:sysClr val="windowText" lastClr="000000"/>
                  </a:solidFill>
                </a:rPr>
                <a:t>property of interest</a:t>
              </a:r>
              <a:r>
                <a:rPr lang="en-US" sz="1600" dirty="0">
                  <a:solidFill>
                    <a:sysClr val="windowText" lastClr="000000"/>
                  </a:solidFill>
                </a:rPr>
                <a:t> (target).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1AFC79A-49F4-43A3-919C-BC25DFAA7D3B}"/>
              </a:ext>
            </a:extLst>
          </p:cNvPr>
          <p:cNvGrpSpPr/>
          <p:nvPr/>
        </p:nvGrpSpPr>
        <p:grpSpPr>
          <a:xfrm>
            <a:off x="5950036" y="1589305"/>
            <a:ext cx="4798113" cy="1853629"/>
            <a:chOff x="5888866" y="1870184"/>
            <a:chExt cx="4798113" cy="1853629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031CD4A-1CC1-4006-A53F-773B438CF8E5}"/>
                </a:ext>
              </a:extLst>
            </p:cNvPr>
            <p:cNvGrpSpPr/>
            <p:nvPr/>
          </p:nvGrpSpPr>
          <p:grpSpPr>
            <a:xfrm>
              <a:off x="5888866" y="1870184"/>
              <a:ext cx="4798113" cy="1853629"/>
              <a:chOff x="6120429" y="2491594"/>
              <a:chExt cx="4798113" cy="1853629"/>
            </a:xfrm>
          </p:grpSpPr>
          <p:pic>
            <p:nvPicPr>
              <p:cNvPr id="32" name="Picture 10" descr="Image result for small curved arrow png">
                <a:extLst>
                  <a:ext uri="{FF2B5EF4-FFF2-40B4-BE49-F238E27FC236}">
                    <a16:creationId xmlns:a16="http://schemas.microsoft.com/office/drawing/2014/main" id="{FA9D0D04-9DC6-467A-A241-2226E1B1DA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2100" t="19809"/>
              <a:stretch/>
            </p:blipFill>
            <p:spPr bwMode="auto">
              <a:xfrm rot="2190206" flipH="1" flipV="1">
                <a:off x="10340749" y="3226560"/>
                <a:ext cx="505522" cy="4096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Agrupar 32">
                <a:extLst>
                  <a:ext uri="{FF2B5EF4-FFF2-40B4-BE49-F238E27FC236}">
                    <a16:creationId xmlns:a16="http://schemas.microsoft.com/office/drawing/2014/main" id="{22DB3CE4-D68B-4AA0-87C3-AC2F61140096}"/>
                  </a:ext>
                </a:extLst>
              </p:cNvPr>
              <p:cNvGrpSpPr/>
              <p:nvPr/>
            </p:nvGrpSpPr>
            <p:grpSpPr>
              <a:xfrm>
                <a:off x="6120429" y="2491594"/>
                <a:ext cx="4798113" cy="1853629"/>
                <a:chOff x="6263891" y="3031161"/>
                <a:chExt cx="4798113" cy="1853629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8BEA9C8F-499F-4143-850C-D2D1F5A240A7}"/>
                    </a:ext>
                  </a:extLst>
                </p:cNvPr>
                <p:cNvGrpSpPr/>
                <p:nvPr/>
              </p:nvGrpSpPr>
              <p:grpSpPr>
                <a:xfrm>
                  <a:off x="6263891" y="3771315"/>
                  <a:ext cx="1777498" cy="1113475"/>
                  <a:chOff x="6263891" y="3771315"/>
                  <a:chExt cx="1777498" cy="1113475"/>
                </a:xfrm>
              </p:grpSpPr>
              <p:pic>
                <p:nvPicPr>
                  <p:cNvPr id="51" name="Picture 10" descr="Image result for small curved arrow png">
                    <a:extLst>
                      <a:ext uri="{FF2B5EF4-FFF2-40B4-BE49-F238E27FC236}">
                        <a16:creationId xmlns:a16="http://schemas.microsoft.com/office/drawing/2014/main" id="{59E5D120-6580-4F1F-8750-D8BC23DAE32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2100" t="19809"/>
                  <a:stretch/>
                </p:blipFill>
                <p:spPr bwMode="auto">
                  <a:xfrm rot="5400000">
                    <a:off x="6558784" y="3819230"/>
                    <a:ext cx="505522" cy="4096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3" name="CaixaDeTexto 52">
                    <a:extLst>
                      <a:ext uri="{FF2B5EF4-FFF2-40B4-BE49-F238E27FC236}">
                        <a16:creationId xmlns:a16="http://schemas.microsoft.com/office/drawing/2014/main" id="{AC2E42FB-B2C9-483E-8E86-DCAA4E46C3D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3891" y="4330792"/>
                    <a:ext cx="1777498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400" i="1" u="sng" dirty="0"/>
                      <a:t>Property of interest</a:t>
                    </a:r>
                    <a:r>
                      <a:rPr lang="en-US" sz="1400" dirty="0"/>
                      <a:t>: </a:t>
                    </a:r>
                  </a:p>
                  <a:p>
                    <a:r>
                      <a:rPr lang="en-US" sz="1600" b="1" dirty="0"/>
                      <a:t>model</a:t>
                    </a:r>
                    <a:endParaRPr lang="en-US" sz="1600" dirty="0"/>
                  </a:p>
                </p:txBody>
              </p:sp>
            </p:grpSp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21EE6D7E-36F3-42AF-958C-EFF13CA5834A}"/>
                    </a:ext>
                  </a:extLst>
                </p:cNvPr>
                <p:cNvSpPr txBox="1"/>
                <p:nvPr/>
              </p:nvSpPr>
              <p:spPr>
                <a:xfrm>
                  <a:off x="9284506" y="3189214"/>
                  <a:ext cx="1777498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i="1" u="sng" dirty="0"/>
                    <a:t>Property of interest</a:t>
                  </a:r>
                  <a:r>
                    <a:rPr lang="en-US" sz="1400" dirty="0"/>
                    <a:t>: </a:t>
                  </a:r>
                </a:p>
                <a:p>
                  <a:r>
                    <a:rPr lang="en-US" sz="1600" b="1" dirty="0"/>
                    <a:t>single attribute</a:t>
                  </a:r>
                  <a:endParaRPr lang="en-US" sz="1600" dirty="0"/>
                </a:p>
              </p:txBody>
            </p:sp>
            <p:grpSp>
              <p:nvGrpSpPr>
                <p:cNvPr id="36" name="Agrupar 35">
                  <a:extLst>
                    <a:ext uri="{FF2B5EF4-FFF2-40B4-BE49-F238E27FC236}">
                      <a16:creationId xmlns:a16="http://schemas.microsoft.com/office/drawing/2014/main" id="{8C4A5C38-0A1F-4970-AEC1-8906E1CEA608}"/>
                    </a:ext>
                  </a:extLst>
                </p:cNvPr>
                <p:cNvGrpSpPr/>
                <p:nvPr/>
              </p:nvGrpSpPr>
              <p:grpSpPr>
                <a:xfrm>
                  <a:off x="6857999" y="3031161"/>
                  <a:ext cx="3907885" cy="1623312"/>
                  <a:chOff x="4046383" y="1772317"/>
                  <a:chExt cx="4915395" cy="4244932"/>
                </a:xfrm>
              </p:grpSpPr>
              <p:grpSp>
                <p:nvGrpSpPr>
                  <p:cNvPr id="39" name="Agrupar 38">
                    <a:extLst>
                      <a:ext uri="{FF2B5EF4-FFF2-40B4-BE49-F238E27FC236}">
                        <a16:creationId xmlns:a16="http://schemas.microsoft.com/office/drawing/2014/main" id="{248B52B7-3EA5-4BE3-9AA6-2FF68D01D987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046383" y="1772317"/>
                    <a:ext cx="4915395" cy="4244932"/>
                    <a:chOff x="2859448" y="1772317"/>
                    <a:chExt cx="4915395" cy="4244932"/>
                  </a:xfrm>
                </p:grpSpPr>
                <p:sp>
                  <p:nvSpPr>
                    <p:cNvPr id="41" name="Elipse 40">
                      <a:extLst>
                        <a:ext uri="{FF2B5EF4-FFF2-40B4-BE49-F238E27FC236}">
                          <a16:creationId xmlns:a16="http://schemas.microsoft.com/office/drawing/2014/main" id="{9D43EE1A-9372-45BF-8FA4-BF789EFF7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2972" y="1772317"/>
                      <a:ext cx="2901871" cy="3397396"/>
                    </a:xfrm>
                    <a:prstGeom prst="ellipse">
                      <a:avLst/>
                    </a:prstGeom>
                    <a:solidFill>
                      <a:srgbClr val="EFF1F5"/>
                    </a:solidFill>
                    <a:ln w="28575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EXCEPTIONAL MODEL MINING</a:t>
                      </a:r>
                    </a:p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p:txBody>
                </p:sp>
                <p:cxnSp>
                  <p:nvCxnSpPr>
                    <p:cNvPr id="43" name="Conector reto 42">
                      <a:extLst>
                        <a:ext uri="{FF2B5EF4-FFF2-40B4-BE49-F238E27FC236}">
                          <a16:creationId xmlns:a16="http://schemas.microsoft.com/office/drawing/2014/main" id="{CE21C25F-9B7E-478D-97CD-A337B102BB81}"/>
                        </a:ext>
                      </a:extLst>
                    </p:cNvPr>
                    <p:cNvCxnSpPr>
                      <a:cxnSpLocks/>
                      <a:stCxn id="47" idx="5"/>
                      <a:endCxn id="45" idx="5"/>
                    </p:cNvCxnSpPr>
                    <p:nvPr/>
                  </p:nvCxnSpPr>
                  <p:spPr>
                    <a:xfrm flipV="1">
                      <a:off x="4527182" y="4344212"/>
                      <a:ext cx="964028" cy="1401638"/>
                    </a:xfrm>
                    <a:prstGeom prst="line">
                      <a:avLst/>
                    </a:prstGeom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Conector reto 43">
                      <a:extLst>
                        <a:ext uri="{FF2B5EF4-FFF2-40B4-BE49-F238E27FC236}">
                          <a16:creationId xmlns:a16="http://schemas.microsoft.com/office/drawing/2014/main" id="{91831E02-3AB6-4266-8BB7-50EFBDCCC57B}"/>
                        </a:ext>
                      </a:extLst>
                    </p:cNvPr>
                    <p:cNvCxnSpPr>
                      <a:cxnSpLocks/>
                      <a:stCxn id="47" idx="3"/>
                      <a:endCxn id="45" idx="3"/>
                    </p:cNvCxnSpPr>
                    <p:nvPr/>
                  </p:nvCxnSpPr>
                  <p:spPr>
                    <a:xfrm flipV="1">
                      <a:off x="3145586" y="4164024"/>
                      <a:ext cx="2104401" cy="1581826"/>
                    </a:xfrm>
                    <a:prstGeom prst="line">
                      <a:avLst/>
                    </a:prstGeom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Elipse 44">
                      <a:extLst>
                        <a:ext uri="{FF2B5EF4-FFF2-40B4-BE49-F238E27FC236}">
                          <a16:creationId xmlns:a16="http://schemas.microsoft.com/office/drawing/2014/main" id="{AD0C3452-5039-4EB3-B99D-F5C4C135D087}"/>
                        </a:ext>
                      </a:extLst>
                    </p:cNvPr>
                    <p:cNvSpPr/>
                    <p:nvPr/>
                  </p:nvSpPr>
                  <p:spPr>
                    <a:xfrm rot="1185800">
                      <a:off x="5216198" y="3865326"/>
                      <a:ext cx="362494" cy="466889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b="1">
                        <a:solidFill>
                          <a:schemeClr val="tx1"/>
                        </a:solidFill>
                        <a:latin typeface="+mj-lt"/>
                      </a:endParaRPr>
                    </a:p>
                  </p:txBody>
                </p:sp>
                <p:cxnSp>
                  <p:nvCxnSpPr>
                    <p:cNvPr id="46" name="Conector reto 45">
                      <a:extLst>
                        <a:ext uri="{FF2B5EF4-FFF2-40B4-BE49-F238E27FC236}">
                          <a16:creationId xmlns:a16="http://schemas.microsoft.com/office/drawing/2014/main" id="{678BFB91-D9CD-4990-8918-1B18D6AA33FA}"/>
                        </a:ext>
                      </a:extLst>
                    </p:cNvPr>
                    <p:cNvCxnSpPr>
                      <a:cxnSpLocks/>
                      <a:stCxn id="47" idx="2"/>
                      <a:endCxn id="45" idx="2"/>
                    </p:cNvCxnSpPr>
                    <p:nvPr/>
                  </p:nvCxnSpPr>
                  <p:spPr>
                    <a:xfrm flipV="1">
                      <a:off x="2859448" y="3971358"/>
                      <a:ext cx="2367427" cy="1119280"/>
                    </a:xfrm>
                    <a:prstGeom prst="line">
                      <a:avLst/>
                    </a:prstGeom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Elipse 46">
                      <a:extLst>
                        <a:ext uri="{FF2B5EF4-FFF2-40B4-BE49-F238E27FC236}">
                          <a16:creationId xmlns:a16="http://schemas.microsoft.com/office/drawing/2014/main" id="{BEE53070-C34B-483F-949B-7DDB94D80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9448" y="4164024"/>
                      <a:ext cx="1953872" cy="185322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285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SUBGROUP DISCOVERY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p:txBody>
                </p:sp>
              </p:grpSp>
              <p:cxnSp>
                <p:nvCxnSpPr>
                  <p:cNvPr id="40" name="Conector reto 39">
                    <a:extLst>
                      <a:ext uri="{FF2B5EF4-FFF2-40B4-BE49-F238E27FC236}">
                        <a16:creationId xmlns:a16="http://schemas.microsoft.com/office/drawing/2014/main" id="{1295747B-FCBE-4FA5-82AF-1744D93308DE}"/>
                      </a:ext>
                    </a:extLst>
                  </p:cNvPr>
                  <p:cNvCxnSpPr>
                    <a:cxnSpLocks/>
                    <a:stCxn id="47" idx="7"/>
                    <a:endCxn id="45" idx="7"/>
                  </p:cNvCxnSpPr>
                  <p:nvPr/>
                </p:nvCxnSpPr>
                <p:spPr>
                  <a:xfrm flipH="1" flipV="1">
                    <a:off x="6276321" y="4033516"/>
                    <a:ext cx="1017723" cy="401907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2EE5E66F-F000-4CA5-9294-63FAED1CB27E}"/>
                </a:ext>
              </a:extLst>
            </p:cNvPr>
            <p:cNvCxnSpPr>
              <a:cxnSpLocks/>
              <a:stCxn id="47" idx="6"/>
              <a:endCxn id="45" idx="6"/>
            </p:cNvCxnSpPr>
            <p:nvPr/>
          </p:nvCxnSpPr>
          <p:spPr>
            <a:xfrm flipH="1" flipV="1">
              <a:off x="8237467" y="2808571"/>
              <a:ext cx="600006" cy="330578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A02F04AD-E991-44D6-AFF1-E0EB5DD45AA7}"/>
                </a:ext>
              </a:extLst>
            </p:cNvPr>
            <p:cNvCxnSpPr>
              <a:cxnSpLocks/>
              <a:stCxn id="45" idx="0"/>
              <a:endCxn id="47" idx="0"/>
            </p:cNvCxnSpPr>
            <p:nvPr/>
          </p:nvCxnSpPr>
          <p:spPr>
            <a:xfrm>
              <a:off x="8342889" y="2675834"/>
              <a:ext cx="1271277" cy="10896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4DB68E6-3687-42CB-973C-243ED22B6CD0}"/>
              </a:ext>
            </a:extLst>
          </p:cNvPr>
          <p:cNvGrpSpPr/>
          <p:nvPr/>
        </p:nvGrpSpPr>
        <p:grpSpPr>
          <a:xfrm>
            <a:off x="744195" y="3973389"/>
            <a:ext cx="5734150" cy="1991961"/>
            <a:chOff x="5130318" y="2365323"/>
            <a:chExt cx="5734150" cy="199196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82B360-61D4-40F4-BC23-004B545D16C5}"/>
                </a:ext>
              </a:extLst>
            </p:cNvPr>
            <p:cNvSpPr/>
            <p:nvPr/>
          </p:nvSpPr>
          <p:spPr>
            <a:xfrm>
              <a:off x="5130318" y="2595423"/>
              <a:ext cx="5675895" cy="1761861"/>
            </a:xfrm>
            <a:prstGeom prst="rect">
              <a:avLst/>
            </a:prstGeom>
            <a:solidFill>
              <a:srgbClr val="EFF1F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The task of EMM is:</a:t>
              </a:r>
            </a:p>
            <a:p>
              <a:endParaRPr lang="en-US" sz="3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To discover the </a:t>
              </a:r>
              <a:r>
                <a:rPr lang="en-US" i="1" u="sng" dirty="0">
                  <a:solidFill>
                    <a:schemeClr val="tx1"/>
                  </a:solidFill>
                </a:rPr>
                <a:t>subgroups</a:t>
              </a:r>
              <a:r>
                <a:rPr lang="en-US" i="1" dirty="0">
                  <a:solidFill>
                    <a:schemeClr val="tx1"/>
                  </a:solidFill>
                </a:rPr>
                <a:t> of the population that are statistically "</a:t>
              </a:r>
              <a:r>
                <a:rPr lang="en-US" b="1" i="1" dirty="0">
                  <a:solidFill>
                    <a:schemeClr val="tx1"/>
                  </a:solidFill>
                </a:rPr>
                <a:t>most interesting</a:t>
              </a:r>
              <a:r>
                <a:rPr lang="en-US" i="1" dirty="0">
                  <a:solidFill>
                    <a:schemeClr val="tx1"/>
                  </a:solidFill>
                </a:rPr>
                <a:t>“, i.e. are </a:t>
              </a:r>
              <a:r>
                <a:rPr lang="en-US" i="1" u="sng" dirty="0">
                  <a:solidFill>
                    <a:schemeClr val="tx1"/>
                  </a:solidFill>
                </a:rPr>
                <a:t>as large as possible</a:t>
              </a:r>
              <a:r>
                <a:rPr lang="en-US" i="1" dirty="0">
                  <a:solidFill>
                    <a:schemeClr val="tx1"/>
                  </a:solidFill>
                </a:rPr>
                <a:t> and have the most </a:t>
              </a:r>
              <a:r>
                <a:rPr lang="en-US" i="1" u="sng" dirty="0">
                  <a:solidFill>
                    <a:schemeClr val="tx1"/>
                  </a:solidFill>
                </a:rPr>
                <a:t>unusual statistical characteristics</a:t>
              </a:r>
              <a:r>
                <a:rPr lang="en-US" i="1" dirty="0">
                  <a:solidFill>
                    <a:schemeClr val="tx1"/>
                  </a:solidFill>
                </a:rPr>
                <a:t> with respect to the model of interest.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E372C4AE-6EDC-4EAB-BC54-050C0C91FDBD}"/>
                </a:ext>
              </a:extLst>
            </p:cNvPr>
            <p:cNvSpPr/>
            <p:nvPr/>
          </p:nvSpPr>
          <p:spPr>
            <a:xfrm>
              <a:off x="7669855" y="2365323"/>
              <a:ext cx="2660590" cy="3938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A950A62A-A389-4C3A-8F87-4FA423F4D65D}"/>
                </a:ext>
              </a:extLst>
            </p:cNvPr>
            <p:cNvGrpSpPr/>
            <p:nvPr/>
          </p:nvGrpSpPr>
          <p:grpSpPr>
            <a:xfrm rot="563322">
              <a:off x="10210071" y="2440175"/>
              <a:ext cx="654397" cy="660472"/>
              <a:chOff x="5984813" y="2840843"/>
              <a:chExt cx="603537" cy="703112"/>
            </a:xfrm>
          </p:grpSpPr>
          <p:pic>
            <p:nvPicPr>
              <p:cNvPr id="62" name="Imagem 61">
                <a:extLst>
                  <a:ext uri="{FF2B5EF4-FFF2-40B4-BE49-F238E27FC236}">
                    <a16:creationId xmlns:a16="http://schemas.microsoft.com/office/drawing/2014/main" id="{326D57A1-8640-490B-A286-AA979825F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70000"/>
              </a:blip>
              <a:stretch>
                <a:fillRect/>
              </a:stretch>
            </p:blipFill>
            <p:spPr>
              <a:xfrm rot="520716">
                <a:off x="6102482" y="2887176"/>
                <a:ext cx="391947" cy="600075"/>
              </a:xfrm>
              <a:prstGeom prst="rect">
                <a:avLst/>
              </a:prstGeom>
            </p:spPr>
          </p:pic>
          <p:pic>
            <p:nvPicPr>
              <p:cNvPr id="63" name="Picture 2" descr="Free Statement Icon 43030 | Download Sta #203436 - PNG Images - PNGio">
                <a:extLst>
                  <a:ext uri="{FF2B5EF4-FFF2-40B4-BE49-F238E27FC236}">
                    <a16:creationId xmlns:a16="http://schemas.microsoft.com/office/drawing/2014/main" id="{16F8C4FE-3362-4DAE-9196-6B1E934E3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56554">
                <a:off x="5984813" y="2840843"/>
                <a:ext cx="603537" cy="703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5BEB40E-2F68-44C1-8AC7-A37FC25B3378}"/>
              </a:ext>
            </a:extLst>
          </p:cNvPr>
          <p:cNvGrpSpPr/>
          <p:nvPr/>
        </p:nvGrpSpPr>
        <p:grpSpPr>
          <a:xfrm>
            <a:off x="7662916" y="3713190"/>
            <a:ext cx="2978587" cy="1289173"/>
            <a:chOff x="8504895" y="3888253"/>
            <a:chExt cx="2978587" cy="1289173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4687B2CA-38B4-4081-BD26-63D4BEB70AC4}"/>
                </a:ext>
              </a:extLst>
            </p:cNvPr>
            <p:cNvGrpSpPr/>
            <p:nvPr/>
          </p:nvGrpSpPr>
          <p:grpSpPr>
            <a:xfrm>
              <a:off x="8504895" y="3888253"/>
              <a:ext cx="2978587" cy="405486"/>
              <a:chOff x="527560" y="4612872"/>
              <a:chExt cx="2978587" cy="405486"/>
            </a:xfrm>
          </p:grpSpPr>
          <p:sp>
            <p:nvSpPr>
              <p:cNvPr id="87" name="Retângulo: Cantos Arredondados 86">
                <a:extLst>
                  <a:ext uri="{FF2B5EF4-FFF2-40B4-BE49-F238E27FC236}">
                    <a16:creationId xmlns:a16="http://schemas.microsoft.com/office/drawing/2014/main" id="{7C1911D7-AD31-4F1D-9C22-5DEB422ABF3E}"/>
                  </a:ext>
                </a:extLst>
              </p:cNvPr>
              <p:cNvSpPr/>
              <p:nvPr/>
            </p:nvSpPr>
            <p:spPr>
              <a:xfrm>
                <a:off x="773366" y="4612872"/>
                <a:ext cx="2732781" cy="405486"/>
              </a:xfrm>
              <a:prstGeom prst="roundRect">
                <a:avLst/>
              </a:prstGeom>
              <a:noFill/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Heuristic Search Strategies</a:t>
                </a:r>
              </a:p>
            </p:txBody>
          </p:sp>
          <p:pic>
            <p:nvPicPr>
              <p:cNvPr id="88" name="Picture 6" descr="Website clipart clipart free download 3 - ClipartBarn">
                <a:extLst>
                  <a:ext uri="{FF2B5EF4-FFF2-40B4-BE49-F238E27FC236}">
                    <a16:creationId xmlns:a16="http://schemas.microsoft.com/office/drawing/2014/main" id="{6E5C6002-F3B8-42E3-81CB-2DC9189475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560" y="4693032"/>
                <a:ext cx="312000" cy="308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83C4127F-EEA1-4E1A-9B09-EF9631C21F89}"/>
                </a:ext>
              </a:extLst>
            </p:cNvPr>
            <p:cNvGrpSpPr/>
            <p:nvPr/>
          </p:nvGrpSpPr>
          <p:grpSpPr>
            <a:xfrm>
              <a:off x="9052818" y="4165408"/>
              <a:ext cx="1962484" cy="543785"/>
              <a:chOff x="8547357" y="4250982"/>
              <a:chExt cx="1962484" cy="543785"/>
            </a:xfrm>
          </p:grpSpPr>
          <p:pic>
            <p:nvPicPr>
              <p:cNvPr id="23" name="Gráfico 22" descr="Seta de linha: curva ligeira">
                <a:extLst>
                  <a:ext uri="{FF2B5EF4-FFF2-40B4-BE49-F238E27FC236}">
                    <a16:creationId xmlns:a16="http://schemas.microsoft.com/office/drawing/2014/main" id="{C53CFF0F-4417-444D-B888-2352EEC43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47357" y="4250982"/>
                <a:ext cx="543785" cy="543785"/>
              </a:xfrm>
              <a:prstGeom prst="rect">
                <a:avLst/>
              </a:prstGeom>
            </p:spPr>
          </p:pic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A48AA2F-1A9A-4520-A175-2DB51E832A0F}"/>
                  </a:ext>
                </a:extLst>
              </p:cNvPr>
              <p:cNvSpPr txBox="1"/>
              <p:nvPr/>
            </p:nvSpPr>
            <p:spPr>
              <a:xfrm>
                <a:off x="9024369" y="4302220"/>
                <a:ext cx="1485472" cy="374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j-lt"/>
                  </a:rPr>
                  <a:t>Beam search</a:t>
                </a:r>
              </a:p>
            </p:txBody>
          </p:sp>
        </p:grpSp>
        <p:grpSp>
          <p:nvGrpSpPr>
            <p:cNvPr id="110" name="Agrupar 109">
              <a:extLst>
                <a:ext uri="{FF2B5EF4-FFF2-40B4-BE49-F238E27FC236}">
                  <a16:creationId xmlns:a16="http://schemas.microsoft.com/office/drawing/2014/main" id="{CCCF0FEC-1ED8-4C04-BC8A-0190B7643228}"/>
                </a:ext>
              </a:extLst>
            </p:cNvPr>
            <p:cNvGrpSpPr/>
            <p:nvPr/>
          </p:nvGrpSpPr>
          <p:grpSpPr>
            <a:xfrm>
              <a:off x="9044311" y="4479857"/>
              <a:ext cx="1962484" cy="697569"/>
              <a:chOff x="8547357" y="4250982"/>
              <a:chExt cx="1962484" cy="697569"/>
            </a:xfrm>
          </p:grpSpPr>
          <p:pic>
            <p:nvPicPr>
              <p:cNvPr id="111" name="Gráfico 110" descr="Seta de linha: curva ligeira">
                <a:extLst>
                  <a:ext uri="{FF2B5EF4-FFF2-40B4-BE49-F238E27FC236}">
                    <a16:creationId xmlns:a16="http://schemas.microsoft.com/office/drawing/2014/main" id="{D5AE47C2-FD99-45AD-A21F-70DA4768E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47357" y="4250982"/>
                <a:ext cx="543785" cy="543785"/>
              </a:xfrm>
              <a:prstGeom prst="rect">
                <a:avLst/>
              </a:prstGeom>
            </p:spPr>
          </p:pic>
          <p:sp>
            <p:nvSpPr>
              <p:cNvPr id="112" name="CaixaDeTexto 111">
                <a:extLst>
                  <a:ext uri="{FF2B5EF4-FFF2-40B4-BE49-F238E27FC236}">
                    <a16:creationId xmlns:a16="http://schemas.microsoft.com/office/drawing/2014/main" id="{666BA316-D695-4E1E-8A01-875E779F66D2}"/>
                  </a:ext>
                </a:extLst>
              </p:cNvPr>
              <p:cNvSpPr txBox="1"/>
              <p:nvPr/>
            </p:nvSpPr>
            <p:spPr>
              <a:xfrm>
                <a:off x="9024369" y="4302220"/>
                <a:ext cx="14854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j-lt"/>
                  </a:rPr>
                  <a:t>Evolutionary Computing</a:t>
                </a:r>
              </a:p>
            </p:txBody>
          </p:sp>
        </p:grpSp>
      </p:grp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A5BDCD4A-9199-4ED7-BC67-6270A2F8CF5C}"/>
              </a:ext>
            </a:extLst>
          </p:cNvPr>
          <p:cNvSpPr/>
          <p:nvPr/>
        </p:nvSpPr>
        <p:spPr>
          <a:xfrm>
            <a:off x="7243710" y="5142745"/>
            <a:ext cx="3309866" cy="724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No EMM works exploring </a:t>
            </a:r>
            <a:br>
              <a:rPr lang="en-US" b="1" u="sng" dirty="0">
                <a:solidFill>
                  <a:schemeClr val="tx1"/>
                </a:solidFill>
              </a:rPr>
            </a:br>
            <a:r>
              <a:rPr lang="en-US" b="1" u="sng" dirty="0">
                <a:solidFill>
                  <a:schemeClr val="tx1"/>
                </a:solidFill>
              </a:rPr>
              <a:t>bio-inspired meta-heuristic </a:t>
            </a:r>
          </a:p>
        </p:txBody>
      </p:sp>
      <p:pic>
        <p:nvPicPr>
          <p:cNvPr id="3074" name="Picture 2" descr="Attention PNG">
            <a:extLst>
              <a:ext uri="{FF2B5EF4-FFF2-40B4-BE49-F238E27FC236}">
                <a16:creationId xmlns:a16="http://schemas.microsoft.com/office/drawing/2014/main" id="{FFA86D5C-EF64-425D-AECC-03E95DEF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 trans="22000" pencilSize="100"/>
                    </a14:imgEffect>
                    <a14:imgEffect>
                      <a14:sharpenSoften amount="50000"/>
                    </a14:imgEffect>
                    <a14:imgEffect>
                      <a14:colorTemperature colorTemp="10681"/>
                    </a14:imgEffect>
                    <a14:imgEffect>
                      <a14:saturation sat="40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73" y="4657966"/>
            <a:ext cx="1435878" cy="143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2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5E67F-DBAB-4590-B6D2-D571AF58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EMM &amp; Survival Analysis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9E8350-4A1B-4131-8BA8-BCC1C17F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2020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65BFC-AEBF-4594-A536-6290A333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Exceptional Survival Model Mining - J.B. Mattos et. 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C96B84-66E8-4531-9F90-7B3D100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58B-701F-48CF-81A9-D6BB523142BB}" type="slidenum">
              <a:rPr lang="en-US" smtClean="0"/>
              <a:t>9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1F90B91-9ED0-4A81-8EAB-F3BF625E7E37}"/>
              </a:ext>
            </a:extLst>
          </p:cNvPr>
          <p:cNvGrpSpPr/>
          <p:nvPr/>
        </p:nvGrpSpPr>
        <p:grpSpPr>
          <a:xfrm>
            <a:off x="5540227" y="1228214"/>
            <a:ext cx="5595385" cy="4709955"/>
            <a:chOff x="5725758" y="1380999"/>
            <a:chExt cx="5595385" cy="4709955"/>
          </a:xfrm>
        </p:grpSpPr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7A71C5C-1B9D-472A-A0E4-71784E38CA82}"/>
                </a:ext>
              </a:extLst>
            </p:cNvPr>
            <p:cNvSpPr txBox="1"/>
            <p:nvPr/>
          </p:nvSpPr>
          <p:spPr>
            <a:xfrm>
              <a:off x="6886928" y="5167624"/>
              <a:ext cx="400619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 dirty="0">
                  <a:latin typeface="+mj-lt"/>
                </a:rPr>
                <a:t>SUBGROUP DISCOVERY FRAMEWORK</a:t>
              </a:r>
            </a:p>
            <a:p>
              <a:r>
                <a:rPr lang="en-US" u="sng" dirty="0"/>
                <a:t>Tree-based rule induction approach </a:t>
              </a:r>
            </a:p>
            <a:p>
              <a:r>
                <a:rPr lang="en-US" b="1" i="1" dirty="0"/>
                <a:t>Target</a:t>
              </a:r>
              <a:r>
                <a:rPr lang="en-US" i="1" dirty="0"/>
                <a:t>: mean survival time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B080403-C8CE-4000-9C1E-490FA4B8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4247" y="1380999"/>
              <a:ext cx="4556896" cy="331239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0297B377-B9EC-4967-8A5E-353FDA691427}"/>
                </a:ext>
              </a:extLst>
            </p:cNvPr>
            <p:cNvSpPr txBox="1"/>
            <p:nvPr/>
          </p:nvSpPr>
          <p:spPr>
            <a:xfrm>
              <a:off x="5725758" y="4113570"/>
              <a:ext cx="5167369" cy="1077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/>
                <a:t> Park, J.V., Park, S.J., </a:t>
              </a:r>
              <a:r>
                <a:rPr lang="en-US" sz="1600" dirty="0" err="1"/>
                <a:t>Yoo</a:t>
              </a:r>
              <a:r>
                <a:rPr lang="en-US" sz="1600" dirty="0"/>
                <a:t>, J.S.: Finding characteristics of exceptional breast cancer subpopulations using subgroup mining and statistical test. Expert Systems with Applications 118, 553–562 (2019)</a:t>
              </a:r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20D2C2A-E28A-4FAC-A545-A1FF7C9DCA36}"/>
              </a:ext>
            </a:extLst>
          </p:cNvPr>
          <p:cNvSpPr/>
          <p:nvPr/>
        </p:nvSpPr>
        <p:spPr>
          <a:xfrm>
            <a:off x="1640966" y="4491205"/>
            <a:ext cx="3020754" cy="104405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u="sng" dirty="0">
                <a:solidFill>
                  <a:schemeClr val="tx1"/>
                </a:solidFill>
              </a:rPr>
              <a:t>No works striving to uncover subgroups with unusual </a:t>
            </a:r>
            <a:r>
              <a:rPr lang="en-US" sz="2000" b="1" u="sng" dirty="0">
                <a:solidFill>
                  <a:schemeClr val="tx1"/>
                </a:solidFill>
              </a:rPr>
              <a:t>survival models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FE357D4-5A8D-4037-BEE4-AFF403B79B88}"/>
              </a:ext>
            </a:extLst>
          </p:cNvPr>
          <p:cNvGrpSpPr/>
          <p:nvPr/>
        </p:nvGrpSpPr>
        <p:grpSpPr>
          <a:xfrm>
            <a:off x="1323873" y="534074"/>
            <a:ext cx="4289412" cy="5613185"/>
            <a:chOff x="95090" y="344757"/>
            <a:chExt cx="4289412" cy="5613185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942A5306-32CB-4C61-A69C-530AA3C74126}"/>
                </a:ext>
              </a:extLst>
            </p:cNvPr>
            <p:cNvGrpSpPr/>
            <p:nvPr/>
          </p:nvGrpSpPr>
          <p:grpSpPr>
            <a:xfrm>
              <a:off x="1138748" y="1140356"/>
              <a:ext cx="3245754" cy="1477329"/>
              <a:chOff x="677369" y="1260088"/>
              <a:chExt cx="4820182" cy="2297151"/>
            </a:xfrm>
          </p:grpSpPr>
          <p:pic>
            <p:nvPicPr>
              <p:cNvPr id="78" name="Picture 2">
                <a:extLst>
                  <a:ext uri="{FF2B5EF4-FFF2-40B4-BE49-F238E27FC236}">
                    <a16:creationId xmlns:a16="http://schemas.microsoft.com/office/drawing/2014/main" id="{2D4E8A26-FD1B-4D43-8027-D7AFBAD34D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709"/>
              <a:stretch/>
            </p:blipFill>
            <p:spPr bwMode="auto">
              <a:xfrm>
                <a:off x="838200" y="1362841"/>
                <a:ext cx="4474029" cy="2107981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2BE8C054-A59E-4603-8535-DA3D399AF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35000"/>
              </a:blip>
              <a:stretch>
                <a:fillRect/>
              </a:stretch>
            </p:blipFill>
            <p:spPr>
              <a:xfrm>
                <a:off x="677369" y="1260088"/>
                <a:ext cx="4820182" cy="2297151"/>
              </a:xfrm>
              <a:prstGeom prst="rect">
                <a:avLst/>
              </a:prstGeom>
            </p:spPr>
          </p:pic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659F3DB-5EF6-4A82-BB20-7E36789F01FC}"/>
                </a:ext>
              </a:extLst>
            </p:cNvPr>
            <p:cNvGrpSpPr/>
            <p:nvPr/>
          </p:nvGrpSpPr>
          <p:grpSpPr>
            <a:xfrm>
              <a:off x="95090" y="344757"/>
              <a:ext cx="3781566" cy="5613185"/>
              <a:chOff x="95090" y="344757"/>
              <a:chExt cx="3781566" cy="5613185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DD35BA5F-CEDF-47CA-BC8D-6B05F5386CC8}"/>
                  </a:ext>
                </a:extLst>
              </p:cNvPr>
              <p:cNvSpPr/>
              <p:nvPr/>
            </p:nvSpPr>
            <p:spPr>
              <a:xfrm>
                <a:off x="870857" y="2408905"/>
                <a:ext cx="1303111" cy="135567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7" name="Agrupar 56">
                <a:extLst>
                  <a:ext uri="{FF2B5EF4-FFF2-40B4-BE49-F238E27FC236}">
                    <a16:creationId xmlns:a16="http://schemas.microsoft.com/office/drawing/2014/main" id="{EAB98D0D-8F5A-443E-8ED4-6507328D4499}"/>
                  </a:ext>
                </a:extLst>
              </p:cNvPr>
              <p:cNvGrpSpPr/>
              <p:nvPr/>
            </p:nvGrpSpPr>
            <p:grpSpPr>
              <a:xfrm rot="9501945">
                <a:off x="95090" y="344757"/>
                <a:ext cx="3781566" cy="5613185"/>
                <a:chOff x="4070207" y="-960461"/>
                <a:chExt cx="3781566" cy="5613185"/>
              </a:xfrm>
            </p:grpSpPr>
            <p:pic>
              <p:nvPicPr>
                <p:cNvPr id="71" name="Imagem 70">
                  <a:extLst>
                    <a:ext uri="{FF2B5EF4-FFF2-40B4-BE49-F238E27FC236}">
                      <a16:creationId xmlns:a16="http://schemas.microsoft.com/office/drawing/2014/main" id="{4A3554DC-7CEB-498F-8465-8E12A6455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2098055">
                  <a:off x="5916203" y="1626912"/>
                  <a:ext cx="898602" cy="904812"/>
                </a:xfrm>
                <a:prstGeom prst="rect">
                  <a:avLst/>
                </a:prstGeom>
              </p:spPr>
            </p:pic>
            <p:grpSp>
              <p:nvGrpSpPr>
                <p:cNvPr id="73" name="Agrupar 72">
                  <a:extLst>
                    <a:ext uri="{FF2B5EF4-FFF2-40B4-BE49-F238E27FC236}">
                      <a16:creationId xmlns:a16="http://schemas.microsoft.com/office/drawing/2014/main" id="{BD583126-A930-49B2-B98D-6B636F2D9EED}"/>
                    </a:ext>
                  </a:extLst>
                </p:cNvPr>
                <p:cNvGrpSpPr/>
                <p:nvPr/>
              </p:nvGrpSpPr>
              <p:grpSpPr>
                <a:xfrm rot="777762">
                  <a:off x="4070207" y="-960461"/>
                  <a:ext cx="3781566" cy="5613185"/>
                  <a:chOff x="5942292" y="-2819306"/>
                  <a:chExt cx="7368057" cy="10737568"/>
                </a:xfrm>
              </p:grpSpPr>
              <p:sp>
                <p:nvSpPr>
                  <p:cNvPr id="74" name="Elipse 73">
                    <a:extLst>
                      <a:ext uri="{FF2B5EF4-FFF2-40B4-BE49-F238E27FC236}">
                        <a16:creationId xmlns:a16="http://schemas.microsoft.com/office/drawing/2014/main" id="{5E412417-9A45-4585-9387-B0B30BA88A75}"/>
                      </a:ext>
                    </a:extLst>
                  </p:cNvPr>
                  <p:cNvSpPr/>
                  <p:nvPr/>
                </p:nvSpPr>
                <p:spPr>
                  <a:xfrm>
                    <a:off x="9205633" y="1505105"/>
                    <a:ext cx="2583313" cy="259842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2">
                        <a:lumMod val="75000"/>
                      </a:schemeClr>
                    </a:solidFill>
                  </a:ln>
                  <a:effectLst>
                    <a:outerShdw blurRad="63500" sx="104000" sy="104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Arco 74">
                    <a:extLst>
                      <a:ext uri="{FF2B5EF4-FFF2-40B4-BE49-F238E27FC236}">
                        <a16:creationId xmlns:a16="http://schemas.microsoft.com/office/drawing/2014/main" id="{53E86994-C2F4-4B16-9EB8-748D9467CC64}"/>
                      </a:ext>
                    </a:extLst>
                  </p:cNvPr>
                  <p:cNvSpPr/>
                  <p:nvPr/>
                </p:nvSpPr>
                <p:spPr>
                  <a:xfrm rot="6374594">
                    <a:off x="4045842" y="-922856"/>
                    <a:ext cx="7518376" cy="3725475"/>
                  </a:xfrm>
                  <a:prstGeom prst="arc">
                    <a:avLst>
                      <a:gd name="adj1" fmla="val 17806807"/>
                      <a:gd name="adj2" fmla="val 20671543"/>
                    </a:avLst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6" name="Arco 75">
                    <a:extLst>
                      <a:ext uri="{FF2B5EF4-FFF2-40B4-BE49-F238E27FC236}">
                        <a16:creationId xmlns:a16="http://schemas.microsoft.com/office/drawing/2014/main" id="{3BC3EAC5-FC96-43BD-9185-4F4545251C64}"/>
                      </a:ext>
                    </a:extLst>
                  </p:cNvPr>
                  <p:cNvSpPr/>
                  <p:nvPr/>
                </p:nvSpPr>
                <p:spPr>
                  <a:xfrm rot="11320293" flipV="1">
                    <a:off x="6299548" y="4037336"/>
                    <a:ext cx="7010801" cy="3880926"/>
                  </a:xfrm>
                  <a:prstGeom prst="arc">
                    <a:avLst>
                      <a:gd name="adj1" fmla="val 15647151"/>
                      <a:gd name="adj2" fmla="val 19267491"/>
                    </a:avLst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Triângulo isósceles 76">
                    <a:extLst>
                      <a:ext uri="{FF2B5EF4-FFF2-40B4-BE49-F238E27FC236}">
                        <a16:creationId xmlns:a16="http://schemas.microsoft.com/office/drawing/2014/main" id="{0ED8421C-BA63-462B-8E7D-E9AB32BF7C37}"/>
                      </a:ext>
                    </a:extLst>
                  </p:cNvPr>
                  <p:cNvSpPr/>
                  <p:nvPr/>
                </p:nvSpPr>
                <p:spPr>
                  <a:xfrm rot="14234587">
                    <a:off x="7673801" y="4173806"/>
                    <a:ext cx="199975" cy="273092"/>
                  </a:xfrm>
                  <a:prstGeom prst="triangle">
                    <a:avLst/>
                  </a:prstGeom>
                  <a:solidFill>
                    <a:schemeClr val="tx2">
                      <a:lumMod val="75000"/>
                    </a:schemeClr>
                  </a:solidFill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053B258F-41D0-4869-9371-EBE20CA172DE}"/>
                </a:ext>
              </a:extLst>
            </p:cNvPr>
            <p:cNvGrpSpPr/>
            <p:nvPr/>
          </p:nvGrpSpPr>
          <p:grpSpPr>
            <a:xfrm>
              <a:off x="2065676" y="2952471"/>
              <a:ext cx="1972923" cy="630721"/>
              <a:chOff x="8362274" y="3508433"/>
              <a:chExt cx="2190047" cy="630721"/>
            </a:xfrm>
          </p:grpSpPr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675E3121-34B3-4D9C-BE6F-B7F6E50BE60A}"/>
                  </a:ext>
                </a:extLst>
              </p:cNvPr>
              <p:cNvSpPr/>
              <p:nvPr/>
            </p:nvSpPr>
            <p:spPr>
              <a:xfrm>
                <a:off x="8362274" y="3517780"/>
                <a:ext cx="2190047" cy="621374"/>
              </a:xfrm>
              <a:prstGeom prst="roundRect">
                <a:avLst/>
              </a:prstGeom>
              <a:solidFill>
                <a:srgbClr val="EFF1F5"/>
              </a:solidFill>
              <a:ln w="127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INTERESTING LOCAL PATTERNS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85" name="Agrupar 84">
                <a:extLst>
                  <a:ext uri="{FF2B5EF4-FFF2-40B4-BE49-F238E27FC236}">
                    <a16:creationId xmlns:a16="http://schemas.microsoft.com/office/drawing/2014/main" id="{C26A9AD2-DF9A-4416-8C02-CBE3BB458FFC}"/>
                  </a:ext>
                </a:extLst>
              </p:cNvPr>
              <p:cNvGrpSpPr/>
              <p:nvPr/>
            </p:nvGrpSpPr>
            <p:grpSpPr>
              <a:xfrm rot="240958">
                <a:off x="8397211" y="3508433"/>
                <a:ext cx="536256" cy="553530"/>
                <a:chOff x="7271783" y="4045641"/>
                <a:chExt cx="598478" cy="598478"/>
              </a:xfrm>
            </p:grpSpPr>
            <p:pic>
              <p:nvPicPr>
                <p:cNvPr id="86" name="Gráfico 85" descr="Lupa">
                  <a:extLst>
                    <a:ext uri="{FF2B5EF4-FFF2-40B4-BE49-F238E27FC236}">
                      <a16:creationId xmlns:a16="http://schemas.microsoft.com/office/drawing/2014/main" id="{DD03E2E0-E92B-49C7-8FD8-7B5BE461E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4102649">
                  <a:off x="7271783" y="4045641"/>
                  <a:ext cx="598478" cy="598478"/>
                </a:xfrm>
                <a:prstGeom prst="rect">
                  <a:avLst/>
                </a:prstGeom>
              </p:spPr>
            </p:pic>
            <p:pic>
              <p:nvPicPr>
                <p:cNvPr id="87" name="Gráfico 86" descr="Rede">
                  <a:extLst>
                    <a:ext uri="{FF2B5EF4-FFF2-40B4-BE49-F238E27FC236}">
                      <a16:creationId xmlns:a16="http://schemas.microsoft.com/office/drawing/2014/main" id="{D11A94ED-977B-4D6F-B2D6-2F3D8B4E0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755107">
                  <a:off x="7474946" y="4110866"/>
                  <a:ext cx="275221" cy="27522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3" name="Picture 2" descr="Attention PNG">
            <a:extLst>
              <a:ext uri="{FF2B5EF4-FFF2-40B4-BE49-F238E27FC236}">
                <a16:creationId xmlns:a16="http://schemas.microsoft.com/office/drawing/2014/main" id="{9D3BFC9F-63B0-4A67-8592-EDE6E498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 trans="22000" pencilSize="100"/>
                    </a14:imgEffect>
                    <a14:imgEffect>
                      <a14:sharpenSoften amount="50000"/>
                    </a14:imgEffect>
                    <a14:imgEffect>
                      <a14:colorTemperature colorTemp="10681"/>
                    </a14:imgEffect>
                    <a14:imgEffect>
                      <a14:saturation sat="40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92" y="4992129"/>
            <a:ext cx="1198788" cy="11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6077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10641</TotalTime>
  <Words>4093</Words>
  <Application>Microsoft Office PowerPoint</Application>
  <PresentationFormat>Widescreen</PresentationFormat>
  <Paragraphs>662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do Office</vt:lpstr>
      <vt:lpstr>EXCEPTIONAL  SURVIVAL MODEL  MINING</vt:lpstr>
      <vt:lpstr>Context &amp; Problem</vt:lpstr>
      <vt:lpstr>The Problem in the Literature</vt:lpstr>
      <vt:lpstr>Survival Analysis</vt:lpstr>
      <vt:lpstr>Survival Analysis Methods</vt:lpstr>
      <vt:lpstr>Survival Analysis Methods</vt:lpstr>
      <vt:lpstr>Research Opportunity</vt:lpstr>
      <vt:lpstr>Exceptional Model Mining (EMM)</vt:lpstr>
      <vt:lpstr>EMM &amp; Survival Analysis</vt:lpstr>
      <vt:lpstr>Exceptional Survival Model Ant Miner – ESM-AM</vt:lpstr>
      <vt:lpstr>Exceptional Survival Model Ant Miner – ESM-AM</vt:lpstr>
      <vt:lpstr>ESM-AM Results</vt:lpstr>
      <vt:lpstr>ESM-AM Results</vt:lpstr>
      <vt:lpstr>ESM-AM Results</vt:lpstr>
      <vt:lpstr>ESM-AM Results</vt:lpstr>
      <vt:lpstr>ESM-AM Results</vt:lpstr>
      <vt:lpstr>ESM-AM Results</vt:lpstr>
      <vt:lpstr>ESM-AM Results</vt:lpstr>
      <vt:lpstr>Future work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Juliana Mattos</dc:creator>
  <cp:lastModifiedBy>Juliana Mattos</cp:lastModifiedBy>
  <cp:revision>378</cp:revision>
  <dcterms:created xsi:type="dcterms:W3CDTF">2020-09-11T19:26:40Z</dcterms:created>
  <dcterms:modified xsi:type="dcterms:W3CDTF">2020-09-22T13:48:16Z</dcterms:modified>
</cp:coreProperties>
</file>